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6" r:id="rId2"/>
    <p:sldId id="278" r:id="rId3"/>
    <p:sldId id="279" r:id="rId4"/>
    <p:sldId id="280" r:id="rId5"/>
    <p:sldId id="257" r:id="rId6"/>
    <p:sldId id="260" r:id="rId7"/>
    <p:sldId id="276" r:id="rId8"/>
    <p:sldId id="261" r:id="rId9"/>
    <p:sldId id="277" r:id="rId10"/>
    <p:sldId id="269" r:id="rId11"/>
    <p:sldId id="271" r:id="rId12"/>
    <p:sldId id="272" r:id="rId13"/>
    <p:sldId id="273" r:id="rId14"/>
    <p:sldId id="274" r:id="rId15"/>
    <p:sldId id="263" r:id="rId16"/>
    <p:sldId id="264" r:id="rId17"/>
    <p:sldId id="275" r:id="rId18"/>
    <p:sldId id="265" r:id="rId19"/>
    <p:sldId id="267" r:id="rId20"/>
    <p:sldId id="281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outline" clrMode="bw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685" autoAdjust="0"/>
  </p:normalViewPr>
  <p:slideViewPr>
    <p:cSldViewPr snapToGrid="0" snapToObjects="1">
      <p:cViewPr>
        <p:scale>
          <a:sx n="66" d="100"/>
          <a:sy n="66" d="100"/>
        </p:scale>
        <p:origin x="-1944" y="-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BF31AB-3B65-E942-8824-51DA9209FC94}" type="datetimeFigureOut">
              <a:rPr lang="en-US" smtClean="0"/>
              <a:t>3/21/13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C22C48-9A37-FC47-9A2E-46CDA9431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538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5B21BF-5C44-CA45-9F65-9ABCD13BDF84}" type="datetimeFigureOut">
              <a:rPr lang="en-US" smtClean="0"/>
              <a:t>3/21/13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0A06E-A989-9243-9962-F18BFEDE3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65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0A06E-A989-9243-9962-F18BFEDE38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336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0A06E-A989-9243-9962-F18BFEDE38A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369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0A06E-A989-9243-9962-F18BFEDE38A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78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0A06E-A989-9243-9962-F18BFEDE38A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78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0A06E-A989-9243-9962-F18BFEDE38A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369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0A06E-A989-9243-9962-F18BFEDE38A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852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0A06E-A989-9243-9962-F18BFEDE38A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852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0A06E-A989-9243-9962-F18BFEDE38A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5507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0A06E-A989-9243-9962-F18BFEDE38A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5507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0A06E-A989-9243-9962-F18BFEDE38A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5507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0A06E-A989-9243-9962-F18BFEDE38A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3971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0A06E-A989-9243-9962-F18BFEDE38A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282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0A06E-A989-9243-9962-F18BFEDE38A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183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0A06E-A989-9243-9962-F18BFEDE38A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136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0A06E-A989-9243-9962-F18BFEDE38A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0740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0A06E-A989-9243-9962-F18BFEDE38A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8633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0A06E-A989-9243-9962-F18BFEDE38A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8633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0A06E-A989-9243-9962-F18BFEDE38A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787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0A06E-A989-9243-9962-F18BFEDE38A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3611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0A06E-A989-9243-9962-F18BFEDE38A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361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00570-DAFF-3649-ACBC-296885C9D945}" type="datetimeFigureOut">
              <a:rPr lang="en-US" smtClean="0"/>
              <a:t>3/21/13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3327-C6D3-F148-B1E1-CA8B06F60E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00570-DAFF-3649-ACBC-296885C9D945}" type="datetimeFigureOut">
              <a:rPr lang="en-US" smtClean="0"/>
              <a:t>3/21/13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3327-C6D3-F148-B1E1-CA8B06F60E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00570-DAFF-3649-ACBC-296885C9D945}" type="datetimeFigureOut">
              <a:rPr lang="en-US" smtClean="0"/>
              <a:t>3/21/13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3327-C6D3-F148-B1E1-CA8B06F60E4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00570-DAFF-3649-ACBC-296885C9D945}" type="datetimeFigureOut">
              <a:rPr lang="en-US" smtClean="0"/>
              <a:t>3/21/13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3327-C6D3-F148-B1E1-CA8B06F60E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00570-DAFF-3649-ACBC-296885C9D945}" type="datetimeFigureOut">
              <a:rPr lang="en-US" smtClean="0"/>
              <a:t>3/21/13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3327-C6D3-F148-B1E1-CA8B06F60E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00570-DAFF-3649-ACBC-296885C9D945}" type="datetimeFigureOut">
              <a:rPr lang="en-US" smtClean="0"/>
              <a:t>3/21/13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3327-C6D3-F148-B1E1-CA8B06F60E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00570-DAFF-3649-ACBC-296885C9D945}" type="datetimeFigureOut">
              <a:rPr lang="en-US" smtClean="0"/>
              <a:t>3/21/13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3327-C6D3-F148-B1E1-CA8B06F60E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00570-DAFF-3649-ACBC-296885C9D945}" type="datetimeFigureOut">
              <a:rPr lang="en-US" smtClean="0"/>
              <a:t>3/21/13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3327-C6D3-F148-B1E1-CA8B06F60E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00570-DAFF-3649-ACBC-296885C9D945}" type="datetimeFigureOut">
              <a:rPr lang="en-US" smtClean="0"/>
              <a:t>3/21/13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3327-C6D3-F148-B1E1-CA8B06F60E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00570-DAFF-3649-ACBC-296885C9D945}" type="datetimeFigureOut">
              <a:rPr lang="en-US" smtClean="0"/>
              <a:t>3/21/13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3327-C6D3-F148-B1E1-CA8B06F60E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00570-DAFF-3649-ACBC-296885C9D945}" type="datetimeFigureOut">
              <a:rPr lang="en-US" smtClean="0"/>
              <a:t>3/21/13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3327-C6D3-F148-B1E1-CA8B06F60E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00570-DAFF-3649-ACBC-296885C9D945}" type="datetimeFigureOut">
              <a:rPr lang="en-US" smtClean="0"/>
              <a:t>3/21/13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3327-C6D3-F148-B1E1-CA8B06F60E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A000570-DAFF-3649-ACBC-296885C9D945}" type="datetimeFigureOut">
              <a:rPr lang="en-US" smtClean="0"/>
              <a:t>3/21/13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2AC93327-C6D3-F148-B1E1-CA8B06F60E4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cathy.smeltzererb@emu.edu" TargetMode="External"/><Relationship Id="rId4" Type="http://schemas.openxmlformats.org/officeDocument/2006/relationships/hyperlink" Target="mailto:sandy.brownscombe@emu.edu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ages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41388" y="3146897"/>
            <a:ext cx="1494260" cy="1045982"/>
          </a:xfrm>
          <a:prstGeom prst="rect">
            <a:avLst/>
          </a:prstGeom>
        </p:spPr>
      </p:pic>
      <p:pic>
        <p:nvPicPr>
          <p:cNvPr id="7" name="Picture 6" descr="images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41389" y="1564432"/>
            <a:ext cx="1494260" cy="10459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0" y="2559726"/>
            <a:ext cx="6498158" cy="1724867"/>
          </a:xfrm>
        </p:spPr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Equitable Instruction: Classroom Practices That Support Socially Just Learning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0" y="4470632"/>
            <a:ext cx="6498159" cy="916641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Association of Teacher Educators </a:t>
            </a:r>
          </a:p>
          <a:p>
            <a:r>
              <a:rPr lang="en-US" b="1" dirty="0" smtClean="0"/>
              <a:t>Atlanta, Georgia</a:t>
            </a:r>
          </a:p>
          <a:p>
            <a:r>
              <a:rPr lang="en-US" b="1" dirty="0" smtClean="0"/>
              <a:t>February 18, 2013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94836" y="5440196"/>
            <a:ext cx="32252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Cathy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</a:rPr>
              <a:t>Smeltzer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</a:rPr>
              <a:t>Erb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, Ph.D.</a:t>
            </a:r>
          </a:p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Sandy Brownscombe,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</a:rPr>
              <a:t>Ed.D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Picture 13" descr="images-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06780" y="1515658"/>
            <a:ext cx="1562066" cy="1095778"/>
          </a:xfrm>
          <a:prstGeom prst="rect">
            <a:avLst/>
          </a:prstGeom>
        </p:spPr>
      </p:pic>
      <p:pic>
        <p:nvPicPr>
          <p:cNvPr id="15" name="Picture 14" descr="images-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33148" y="3051476"/>
            <a:ext cx="1562066" cy="109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963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354552"/>
            <a:ext cx="8042276" cy="1088731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851996"/>
            <a:ext cx="8042276" cy="43434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3200" dirty="0"/>
              <a:t>To examine the theoretical framework of equitable classroom practices as an element of teaching and learning that focuses on social justice. </a:t>
            </a:r>
          </a:p>
          <a:p>
            <a:pPr lvl="0"/>
            <a:r>
              <a:rPr lang="en-US" sz="3200" dirty="0"/>
              <a:t>To present practical applications of equitable instruction for teacher educators.</a:t>
            </a:r>
          </a:p>
          <a:p>
            <a:pPr lvl="0"/>
            <a:r>
              <a:rPr lang="en-US" sz="3200" dirty="0"/>
              <a:t>To discuss with participants the implications of equitable instruction practices in their classrooms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52332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307888"/>
            <a:ext cx="8042276" cy="1193114"/>
          </a:xfrm>
        </p:spPr>
        <p:txBody>
          <a:bodyPr/>
          <a:lstStyle/>
          <a:p>
            <a:r>
              <a:rPr lang="en-US" sz="3600" dirty="0" smtClean="0"/>
              <a:t>Theoretical Framework for Equitable Classroom Practices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2273741"/>
            <a:ext cx="8042276" cy="4343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“Creating </a:t>
            </a:r>
            <a:r>
              <a:rPr lang="en-US" sz="3200" dirty="0"/>
              <a:t>equal </a:t>
            </a:r>
            <a:r>
              <a:rPr lang="en-US" sz="3200" dirty="0" smtClean="0"/>
              <a:t>status interaction” (Cohen, 1998)</a:t>
            </a:r>
          </a:p>
          <a:p>
            <a:r>
              <a:rPr lang="en-US" sz="3200" dirty="0"/>
              <a:t>P</a:t>
            </a:r>
            <a:r>
              <a:rPr lang="en-US" sz="3200" dirty="0" smtClean="0"/>
              <a:t>romotion </a:t>
            </a:r>
            <a:r>
              <a:rPr lang="en-US" sz="3200" dirty="0"/>
              <a:t>of </a:t>
            </a:r>
            <a:r>
              <a:rPr lang="en-US" sz="3200" dirty="0" smtClean="0"/>
              <a:t>equitable </a:t>
            </a:r>
            <a:r>
              <a:rPr lang="en-US" sz="3200" dirty="0"/>
              <a:t>classrooms </a:t>
            </a:r>
            <a:r>
              <a:rPr lang="en-US" sz="3200" dirty="0" smtClean="0"/>
              <a:t>(</a:t>
            </a:r>
            <a:r>
              <a:rPr lang="en-US" sz="3200" dirty="0" err="1" smtClean="0"/>
              <a:t>Lotan</a:t>
            </a:r>
            <a:r>
              <a:rPr lang="en-US" sz="3200" dirty="0" smtClean="0"/>
              <a:t>, 2006</a:t>
            </a:r>
            <a:r>
              <a:rPr lang="en-US" sz="3200" dirty="0"/>
              <a:t>) 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877267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734221"/>
            <a:ext cx="8042276" cy="4343400"/>
          </a:xfrm>
        </p:spPr>
        <p:txBody>
          <a:bodyPr>
            <a:noAutofit/>
          </a:bodyPr>
          <a:lstStyle/>
          <a:p>
            <a:r>
              <a:rPr lang="en-US" sz="3200" dirty="0"/>
              <a:t>Teacher’s obligation to address imbalanced </a:t>
            </a:r>
            <a:r>
              <a:rPr lang="en-US" sz="3200" dirty="0" smtClean="0"/>
              <a:t>status </a:t>
            </a:r>
            <a:r>
              <a:rPr lang="en-US" sz="3200" dirty="0"/>
              <a:t>characteristics: gender, socio-economic status, ethnicity, race, and other classroom-constructed status qualities that hinder learning (Cohen, 1998). </a:t>
            </a:r>
          </a:p>
          <a:p>
            <a:r>
              <a:rPr lang="en-US" sz="3200" dirty="0" smtClean="0"/>
              <a:t>Involves daily classroom routines and practices that provide optimal learning opportunities for each student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4057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478041"/>
            <a:ext cx="8042276" cy="1336956"/>
          </a:xfrm>
        </p:spPr>
        <p:txBody>
          <a:bodyPr/>
          <a:lstStyle/>
          <a:p>
            <a:r>
              <a:rPr lang="en-US" dirty="0"/>
              <a:t>Implications for teacher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2288207"/>
            <a:ext cx="8042276" cy="3833275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Intentional practice modeled by the teacher to ensure equal access to learning for every student </a:t>
            </a:r>
          </a:p>
          <a:p>
            <a:r>
              <a:rPr lang="en-US" sz="3200" dirty="0"/>
              <a:t>Challenge notions of: </a:t>
            </a:r>
          </a:p>
          <a:p>
            <a:pPr lvl="1"/>
            <a:r>
              <a:rPr lang="en-US" sz="3000" dirty="0"/>
              <a:t>t</a:t>
            </a:r>
            <a:r>
              <a:rPr lang="en-US" sz="3000" dirty="0" smtClean="0"/>
              <a:t>eacher as authority</a:t>
            </a:r>
          </a:p>
          <a:p>
            <a:pPr lvl="1"/>
            <a:r>
              <a:rPr lang="en-US" sz="3000" dirty="0" smtClean="0"/>
              <a:t>processes of student engagement</a:t>
            </a:r>
            <a:endParaRPr lang="en-US" sz="3000" dirty="0"/>
          </a:p>
          <a:p>
            <a:pPr lvl="1"/>
            <a:r>
              <a:rPr lang="en-US" sz="3000" dirty="0"/>
              <a:t>classroom </a:t>
            </a:r>
            <a:r>
              <a:rPr lang="en-US" sz="3000" dirty="0" smtClean="0"/>
              <a:t>culture</a:t>
            </a:r>
            <a:endParaRPr lang="en-US" sz="3000" dirty="0"/>
          </a:p>
          <a:p>
            <a:pPr marL="0" indent="0">
              <a:buNone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716836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449118"/>
            <a:ext cx="8042276" cy="1336956"/>
          </a:xfrm>
        </p:spPr>
        <p:txBody>
          <a:bodyPr/>
          <a:lstStyle/>
          <a:p>
            <a:r>
              <a:rPr lang="en-US" dirty="0"/>
              <a:t>Equitable instruction approaches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2142333"/>
            <a:ext cx="8170728" cy="3309990"/>
          </a:xfrm>
        </p:spPr>
        <p:txBody>
          <a:bodyPr>
            <a:normAutofit/>
          </a:bodyPr>
          <a:lstStyle/>
          <a:p>
            <a:pPr marL="527050" indent="-514350">
              <a:buFont typeface="+mj-lt"/>
              <a:buAutoNum type="alphaUcPeriod"/>
            </a:pPr>
            <a:r>
              <a:rPr lang="en-US" sz="3200" dirty="0"/>
              <a:t>Use classroom interactions </a:t>
            </a:r>
            <a:r>
              <a:rPr lang="en-US" sz="3200" dirty="0" smtClean="0"/>
              <a:t>equitably</a:t>
            </a:r>
          </a:p>
          <a:p>
            <a:pPr marL="527050" indent="-514350">
              <a:buFont typeface="+mj-lt"/>
              <a:buAutoNum type="alphaUcPeriod"/>
            </a:pPr>
            <a:r>
              <a:rPr lang="en-US" sz="3200" dirty="0"/>
              <a:t>Use instructional strategies </a:t>
            </a:r>
            <a:r>
              <a:rPr lang="en-US" sz="3200" dirty="0" smtClean="0"/>
              <a:t>equitably</a:t>
            </a:r>
          </a:p>
          <a:p>
            <a:pPr marL="527050" indent="-514350">
              <a:buFont typeface="+mj-lt"/>
              <a:buAutoNum type="alphaUcPeriod"/>
            </a:pPr>
            <a:r>
              <a:rPr lang="en-US" sz="3200" dirty="0" smtClean="0"/>
              <a:t>Use </a:t>
            </a:r>
            <a:r>
              <a:rPr lang="en-US" sz="3200" dirty="0"/>
              <a:t>organizational/physical structures equitably </a:t>
            </a:r>
            <a:r>
              <a:rPr lang="en-US" sz="3200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20748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449118"/>
            <a:ext cx="8042276" cy="1336956"/>
          </a:xfrm>
        </p:spPr>
        <p:txBody>
          <a:bodyPr/>
          <a:lstStyle/>
          <a:p>
            <a:pPr algn="l"/>
            <a:r>
              <a:rPr lang="en-US" dirty="0" smtClean="0"/>
              <a:t>A. </a:t>
            </a:r>
            <a:r>
              <a:rPr lang="en-US" sz="4800" dirty="0"/>
              <a:t>Use classroom interactions equitably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2142332"/>
            <a:ext cx="8170728" cy="4013455"/>
          </a:xfrm>
        </p:spPr>
        <p:txBody>
          <a:bodyPr>
            <a:normAutofit/>
          </a:bodyPr>
          <a:lstStyle/>
          <a:p>
            <a:pPr marL="917575" lvl="1" indent="-514350">
              <a:buFont typeface="+mj-lt"/>
              <a:buAutoNum type="arabicPeriod"/>
            </a:pPr>
            <a:r>
              <a:rPr lang="en-US" sz="3000" dirty="0"/>
              <a:t>T</a:t>
            </a:r>
            <a:r>
              <a:rPr lang="en-US" sz="3000" dirty="0" smtClean="0"/>
              <a:t>eacher discourse</a:t>
            </a:r>
          </a:p>
          <a:p>
            <a:pPr marL="1425575" lvl="3" indent="-457200">
              <a:spcBef>
                <a:spcPts val="0"/>
              </a:spcBef>
              <a:buFont typeface="+mj-lt"/>
              <a:buAutoNum type="alphaLcPeriod"/>
            </a:pPr>
            <a:r>
              <a:rPr lang="en-US" sz="2600" dirty="0"/>
              <a:t>me or we? </a:t>
            </a:r>
            <a:r>
              <a:rPr lang="en-US" sz="2600" dirty="0" smtClean="0"/>
              <a:t>(Smeltzer Erb, 2010)</a:t>
            </a:r>
            <a:endParaRPr lang="en-US" sz="2600" dirty="0"/>
          </a:p>
          <a:p>
            <a:pPr marL="1425575" lvl="3" indent="-457200">
              <a:spcBef>
                <a:spcPts val="0"/>
              </a:spcBef>
              <a:buFont typeface="+mj-lt"/>
              <a:buAutoNum type="alphaLcPeriod"/>
            </a:pPr>
            <a:r>
              <a:rPr lang="en-US" sz="2600" dirty="0" smtClean="0"/>
              <a:t>learning </a:t>
            </a:r>
            <a:r>
              <a:rPr lang="en-US" sz="2600" dirty="0"/>
              <a:t>is for the student, not for the </a:t>
            </a:r>
            <a:r>
              <a:rPr lang="en-US" sz="2600" dirty="0" smtClean="0"/>
              <a:t>teacher</a:t>
            </a:r>
          </a:p>
          <a:p>
            <a:pPr marL="1425575" lvl="3" indent="-457200">
              <a:spcBef>
                <a:spcPts val="0"/>
              </a:spcBef>
              <a:buFont typeface="+mj-lt"/>
              <a:buAutoNum type="alphaLcPeriod"/>
            </a:pPr>
            <a:r>
              <a:rPr lang="en-US" sz="2600" dirty="0"/>
              <a:t>f</a:t>
            </a:r>
            <a:r>
              <a:rPr lang="en-US" sz="2600" dirty="0" smtClean="0"/>
              <a:t>raming learning tasks   </a:t>
            </a:r>
          </a:p>
          <a:p>
            <a:pPr marL="917575" lvl="1" indent="-514350">
              <a:buFont typeface="+mj-lt"/>
              <a:buAutoNum type="arabicPeriod"/>
            </a:pPr>
            <a:r>
              <a:rPr lang="en-US" sz="3000" dirty="0" smtClean="0"/>
              <a:t>Interactions: teacher-to-student and student-to-student </a:t>
            </a:r>
          </a:p>
          <a:p>
            <a:pPr marL="917575" lvl="1" indent="-514350">
              <a:buFont typeface="+mj-lt"/>
              <a:buAutoNum type="arabicPeriod"/>
            </a:pPr>
            <a:r>
              <a:rPr lang="en-US" sz="3000" dirty="0"/>
              <a:t>F</a:t>
            </a:r>
            <a:r>
              <a:rPr lang="en-US" sz="3000" dirty="0" smtClean="0"/>
              <a:t>loor time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56430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012" y="644551"/>
            <a:ext cx="8042276" cy="1336956"/>
          </a:xfrm>
        </p:spPr>
        <p:txBody>
          <a:bodyPr/>
          <a:lstStyle/>
          <a:p>
            <a:pPr algn="l"/>
            <a:r>
              <a:rPr lang="en-US" sz="4800" dirty="0" smtClean="0"/>
              <a:t>B. Use </a:t>
            </a:r>
            <a:r>
              <a:rPr lang="en-US" sz="4800" dirty="0"/>
              <a:t>instructional strategies equitably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012" y="2114533"/>
            <a:ext cx="8914385" cy="447501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G</a:t>
            </a:r>
            <a:r>
              <a:rPr lang="en-US" sz="3200" dirty="0" smtClean="0"/>
              <a:t>rouping strategies</a:t>
            </a:r>
          </a:p>
          <a:p>
            <a:pPr marL="1133475" lvl="2" indent="-514350">
              <a:buFont typeface="+mj-lt"/>
              <a:buAutoNum type="alphaLcPeriod"/>
            </a:pPr>
            <a:r>
              <a:rPr lang="en-US" sz="3200" dirty="0"/>
              <a:t># in a group </a:t>
            </a:r>
          </a:p>
          <a:p>
            <a:pPr marL="1133475" lvl="2" indent="-514350">
              <a:buFont typeface="+mj-lt"/>
              <a:buAutoNum type="alphaLcPeriod"/>
            </a:pPr>
            <a:r>
              <a:rPr lang="en-US" sz="3200" dirty="0" smtClean="0"/>
              <a:t>access </a:t>
            </a:r>
            <a:r>
              <a:rPr lang="en-US" sz="3200" dirty="0"/>
              <a:t>to </a:t>
            </a:r>
            <a:r>
              <a:rPr lang="en-US" sz="3200" dirty="0" smtClean="0"/>
              <a:t>resources</a:t>
            </a:r>
          </a:p>
          <a:p>
            <a:pPr marL="1133475" lvl="2" indent="-514350">
              <a:buFont typeface="+mj-lt"/>
              <a:buAutoNum type="alphaLcPeriod"/>
            </a:pPr>
            <a:r>
              <a:rPr lang="en-US" sz="3200" dirty="0" smtClean="0"/>
              <a:t>mix of perceived </a:t>
            </a:r>
            <a:r>
              <a:rPr lang="en-US" sz="3200" dirty="0"/>
              <a:t>high and low </a:t>
            </a:r>
            <a:r>
              <a:rPr lang="en-US" sz="3200" dirty="0" smtClean="0"/>
              <a:t>status</a:t>
            </a:r>
          </a:p>
          <a:p>
            <a:pPr marL="1133475" lvl="2" indent="-514350">
              <a:buFont typeface="+mj-lt"/>
              <a:buAutoNum type="alphaLcPeriod"/>
            </a:pPr>
            <a:r>
              <a:rPr lang="en-US" sz="3200" dirty="0" smtClean="0"/>
              <a:t>defined roles</a:t>
            </a:r>
          </a:p>
        </p:txBody>
      </p:sp>
    </p:spTree>
    <p:extLst>
      <p:ext uri="{BB962C8B-B14F-4D97-AF65-F5344CB8AC3E}">
        <p14:creationId xmlns:p14="http://schemas.microsoft.com/office/powerpoint/2010/main" val="2083368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578" y="1197192"/>
            <a:ext cx="8914385" cy="4475011"/>
          </a:xfrm>
        </p:spPr>
        <p:txBody>
          <a:bodyPr>
            <a:normAutofit/>
          </a:bodyPr>
          <a:lstStyle/>
          <a:p>
            <a:pPr marL="1133475" lvl="2" indent="-514350">
              <a:buFont typeface="+mj-lt"/>
              <a:buAutoNum type="alphaLcPeriod" startAt="5"/>
            </a:pPr>
            <a:r>
              <a:rPr lang="en-US" sz="3200" dirty="0" smtClean="0"/>
              <a:t>promote Cohen’s </a:t>
            </a:r>
            <a:r>
              <a:rPr lang="en-US" sz="3200" dirty="0"/>
              <a:t>(1998) principles of complex instruction and heterogeneous grouping</a:t>
            </a:r>
            <a:r>
              <a:rPr lang="en-US" sz="3200" dirty="0" smtClean="0"/>
              <a:t>:</a:t>
            </a:r>
            <a:endParaRPr lang="en-US" sz="3000" dirty="0" smtClean="0"/>
          </a:p>
          <a:p>
            <a:pPr marL="2006600" lvl="4" indent="-742950">
              <a:buFont typeface="+mj-lt"/>
              <a:buAutoNum type="arabicParenR"/>
            </a:pPr>
            <a:r>
              <a:rPr lang="en-US" sz="3000" dirty="0"/>
              <a:t>No one is good at all of the abilities.</a:t>
            </a:r>
          </a:p>
          <a:p>
            <a:pPr marL="2006600" lvl="4" indent="-742950">
              <a:buFont typeface="+mj-lt"/>
              <a:buAutoNum type="arabicParenR"/>
            </a:pPr>
            <a:r>
              <a:rPr lang="en-US" sz="3000" dirty="0"/>
              <a:t>Everyone is good at some of the abilities.</a:t>
            </a:r>
          </a:p>
          <a:p>
            <a:pPr marL="2006600" lvl="4" indent="-742950">
              <a:buFont typeface="+mj-lt"/>
              <a:buAutoNum type="arabicParenR"/>
            </a:pPr>
            <a:r>
              <a:rPr lang="en-US" sz="3000" dirty="0"/>
              <a:t>No one of us is as smart as all of us </a:t>
            </a:r>
            <a:r>
              <a:rPr lang="en-US" sz="3000" dirty="0" smtClean="0"/>
              <a:t>together. </a:t>
            </a:r>
            <a:endParaRPr lang="en-US" sz="3000" dirty="0"/>
          </a:p>
          <a:p>
            <a:pPr marL="1428750" lvl="3" indent="-514350">
              <a:buFont typeface="+mj-lt"/>
              <a:buAutoNum type="arabicParenR"/>
            </a:pPr>
            <a:endParaRPr lang="en-US" sz="3000" dirty="0"/>
          </a:p>
          <a:p>
            <a:pPr marL="1133475" lvl="2" indent="-514350">
              <a:buFont typeface="+mj-lt"/>
              <a:buAutoNum type="alphaLcPeriod" startAt="5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135332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117091"/>
            <a:ext cx="8042276" cy="4440221"/>
          </a:xfrm>
        </p:spPr>
        <p:txBody>
          <a:bodyPr>
            <a:normAutofit fontScale="92500" lnSpcReduction="10000"/>
          </a:bodyPr>
          <a:lstStyle/>
          <a:p>
            <a:pPr marL="850900" lvl="1" indent="-514350">
              <a:buFont typeface="+mj-lt"/>
              <a:buAutoNum type="arabicPeriod" startAt="2"/>
            </a:pPr>
            <a:r>
              <a:rPr lang="en-US" sz="3200" dirty="0" smtClean="0"/>
              <a:t>community </a:t>
            </a:r>
            <a:r>
              <a:rPr lang="en-US" sz="3200" dirty="0"/>
              <a:t>building </a:t>
            </a:r>
            <a:r>
              <a:rPr lang="en-US" sz="3200" dirty="0" smtClean="0"/>
              <a:t>activities</a:t>
            </a:r>
          </a:p>
          <a:p>
            <a:pPr marL="850900" lvl="1" indent="-514350">
              <a:buFont typeface="+mj-lt"/>
              <a:buAutoNum type="arabicPeriod" startAt="2"/>
            </a:pPr>
            <a:r>
              <a:rPr lang="en-US" sz="3200" dirty="0"/>
              <a:t>questioning strategies </a:t>
            </a:r>
            <a:r>
              <a:rPr lang="en-US" sz="3200" dirty="0" smtClean="0"/>
              <a:t>– teacher beliefs about questioning and learning:</a:t>
            </a:r>
          </a:p>
          <a:p>
            <a:pPr lvl="3"/>
            <a:r>
              <a:rPr lang="en-US" sz="2400" dirty="0" smtClean="0"/>
              <a:t>all </a:t>
            </a:r>
            <a:r>
              <a:rPr lang="en-US" sz="2400" dirty="0"/>
              <a:t>students can respond to all </a:t>
            </a:r>
            <a:r>
              <a:rPr lang="en-US" sz="2400" dirty="0" smtClean="0"/>
              <a:t>questions </a:t>
            </a:r>
            <a:endParaRPr lang="en-US" sz="2400" dirty="0"/>
          </a:p>
          <a:p>
            <a:pPr lvl="3"/>
            <a:r>
              <a:rPr lang="en-US" sz="2400" dirty="0" smtClean="0"/>
              <a:t>students </a:t>
            </a:r>
            <a:r>
              <a:rPr lang="en-US" sz="2400" dirty="0"/>
              <a:t>will ask questions when confused or </a:t>
            </a:r>
            <a:r>
              <a:rPr lang="en-US" sz="2400" dirty="0" smtClean="0"/>
              <a:t>curious</a:t>
            </a:r>
            <a:endParaRPr lang="en-US" sz="2400" dirty="0"/>
          </a:p>
          <a:p>
            <a:pPr lvl="3"/>
            <a:r>
              <a:rPr lang="en-US" sz="2400" dirty="0" smtClean="0"/>
              <a:t>all </a:t>
            </a:r>
            <a:r>
              <a:rPr lang="en-US" sz="2400" dirty="0"/>
              <a:t>students can think and reason--beyond rote </a:t>
            </a:r>
            <a:r>
              <a:rPr lang="en-US" sz="2400" dirty="0" smtClean="0"/>
              <a:t>memory</a:t>
            </a:r>
            <a:endParaRPr lang="en-US" sz="2400" dirty="0"/>
          </a:p>
          <a:p>
            <a:pPr lvl="3"/>
            <a:r>
              <a:rPr lang="en-US" sz="2400" dirty="0" smtClean="0"/>
              <a:t>divergent </a:t>
            </a:r>
            <a:r>
              <a:rPr lang="en-US" sz="2400" dirty="0"/>
              <a:t>thinking is </a:t>
            </a:r>
            <a:r>
              <a:rPr lang="en-US" sz="2400" dirty="0" smtClean="0"/>
              <a:t>important</a:t>
            </a:r>
          </a:p>
          <a:p>
            <a:pPr lvl="3"/>
            <a:r>
              <a:rPr lang="en-US" sz="2400" dirty="0" smtClean="0"/>
              <a:t>think </a:t>
            </a:r>
            <a:r>
              <a:rPr lang="en-US" sz="2400" dirty="0"/>
              <a:t>time is </a:t>
            </a:r>
            <a:r>
              <a:rPr lang="en-US" sz="2400" dirty="0" smtClean="0"/>
              <a:t>important (Walsh &amp; </a:t>
            </a:r>
            <a:r>
              <a:rPr lang="en-US" sz="2400" dirty="0" err="1" smtClean="0"/>
              <a:t>Sattes</a:t>
            </a:r>
            <a:r>
              <a:rPr lang="en-US" sz="2400" dirty="0" smtClean="0"/>
              <a:t>, 2005)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59514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findings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5072157"/>
          </a:xfrm>
        </p:spPr>
        <p:txBody>
          <a:bodyPr>
            <a:normAutofit fontScale="77500" lnSpcReduction="20000"/>
          </a:bodyPr>
          <a:lstStyle/>
          <a:p>
            <a:r>
              <a:rPr lang="en-US" sz="3000" dirty="0"/>
              <a:t>Teachers ask an average of 43 questions in 15 </a:t>
            </a:r>
            <a:r>
              <a:rPr lang="en-US" sz="3000" dirty="0" smtClean="0"/>
              <a:t>minutes</a:t>
            </a:r>
          </a:p>
          <a:p>
            <a:r>
              <a:rPr lang="en-US" sz="3000" dirty="0" smtClean="0"/>
              <a:t>Most </a:t>
            </a:r>
            <a:r>
              <a:rPr lang="en-US" sz="3000" dirty="0"/>
              <a:t>teacher questions are at the lowest cognitive </a:t>
            </a:r>
            <a:r>
              <a:rPr lang="en-US" sz="3000" dirty="0" smtClean="0"/>
              <a:t>level</a:t>
            </a:r>
          </a:p>
          <a:p>
            <a:pPr marL="349250" lvl="4" indent="-349250">
              <a:spcBef>
                <a:spcPts val="2000"/>
              </a:spcBef>
            </a:pPr>
            <a:r>
              <a:rPr lang="en-US" sz="3000" dirty="0"/>
              <a:t>Not all students are accountable to respond to all </a:t>
            </a:r>
            <a:r>
              <a:rPr lang="en-US" sz="3000" dirty="0" smtClean="0"/>
              <a:t>questions. Target </a:t>
            </a:r>
            <a:r>
              <a:rPr lang="en-US" sz="3000" dirty="0"/>
              <a:t>students talk 3 times as much; 25% of students never </a:t>
            </a:r>
            <a:r>
              <a:rPr lang="en-US" sz="3000" dirty="0" smtClean="0"/>
              <a:t>participated</a:t>
            </a:r>
          </a:p>
          <a:p>
            <a:pPr marL="349250" lvl="4" indent="-349250">
              <a:spcBef>
                <a:spcPts val="2000"/>
              </a:spcBef>
            </a:pPr>
            <a:r>
              <a:rPr lang="en-US" sz="3000" dirty="0"/>
              <a:t>Teachers typically wait less than one second after asking a </a:t>
            </a:r>
            <a:r>
              <a:rPr lang="en-US" sz="3000" dirty="0" smtClean="0"/>
              <a:t>question. </a:t>
            </a:r>
          </a:p>
          <a:p>
            <a:pPr marL="349250" lvl="4" indent="-349250">
              <a:spcBef>
                <a:spcPts val="2000"/>
              </a:spcBef>
            </a:pPr>
            <a:r>
              <a:rPr lang="en-US" sz="3000" dirty="0" smtClean="0"/>
              <a:t>When </a:t>
            </a:r>
            <a:r>
              <a:rPr lang="en-US" sz="3000" dirty="0"/>
              <a:t>teachers pause for 3-5 seconds both after asking a question and after hearing an answer, more students participate, answers are longer and of higher quality, and cognitive achievement improves.</a:t>
            </a:r>
          </a:p>
          <a:p>
            <a:pPr marL="349250" lvl="4" indent="-349250">
              <a:spcBef>
                <a:spcPts val="2000"/>
              </a:spcBef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057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9250" lvl="4" indent="-349250">
              <a:spcBef>
                <a:spcPts val="2000"/>
              </a:spcBef>
            </a:pPr>
            <a:r>
              <a:rPr lang="en-US" sz="2800" dirty="0"/>
              <a:t>Teachers often accept incorrect answers without </a:t>
            </a:r>
            <a:r>
              <a:rPr lang="en-US" sz="2800" dirty="0" smtClean="0"/>
              <a:t>probing</a:t>
            </a:r>
            <a:r>
              <a:rPr lang="en-US" sz="2800" dirty="0"/>
              <a:t>.</a:t>
            </a:r>
            <a:endParaRPr lang="en-US" sz="2800" dirty="0" smtClean="0"/>
          </a:p>
          <a:p>
            <a:pPr marL="349250" lvl="4" indent="-349250">
              <a:spcBef>
                <a:spcPts val="2000"/>
              </a:spcBef>
            </a:pPr>
            <a:r>
              <a:rPr lang="en-US" sz="2800" dirty="0" smtClean="0"/>
              <a:t>Probing </a:t>
            </a:r>
            <a:r>
              <a:rPr lang="en-US" sz="2800" dirty="0"/>
              <a:t>is positively correlated with improved student achievement.</a:t>
            </a:r>
          </a:p>
          <a:p>
            <a:pPr marL="349250" lvl="4" indent="-349250">
              <a:spcBef>
                <a:spcPts val="2000"/>
              </a:spcBef>
            </a:pPr>
            <a:r>
              <a:rPr lang="en-US" sz="2800" dirty="0"/>
              <a:t>Students ask few content-related questions. Asking questions about content requires a higher level of engagement. When students are more engaged, higher order questions are asked.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500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511212"/>
            <a:ext cx="8042276" cy="1336956"/>
          </a:xfrm>
        </p:spPr>
        <p:txBody>
          <a:bodyPr/>
          <a:lstStyle/>
          <a:p>
            <a:r>
              <a:rPr lang="en-US" dirty="0" smtClean="0"/>
              <a:t>Equitable Questioning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988306"/>
            <a:ext cx="8042276" cy="4343400"/>
          </a:xfrm>
        </p:spPr>
        <p:txBody>
          <a:bodyPr/>
          <a:lstStyle/>
          <a:p>
            <a:r>
              <a:rPr lang="en-US" dirty="0"/>
              <a:t>Formulate quality questions for each class.</a:t>
            </a:r>
          </a:p>
          <a:p>
            <a:r>
              <a:rPr lang="en-US" dirty="0"/>
              <a:t>Think about alternate ways for student answering.</a:t>
            </a:r>
          </a:p>
          <a:p>
            <a:r>
              <a:rPr lang="en-US" dirty="0"/>
              <a:t>Involve all students in answering.</a:t>
            </a:r>
          </a:p>
          <a:p>
            <a:r>
              <a:rPr lang="en-US" dirty="0"/>
              <a:t>Ask the question of all students before calling on any one student.</a:t>
            </a:r>
          </a:p>
          <a:p>
            <a:r>
              <a:rPr lang="en-US" dirty="0"/>
              <a:t>Stop or pause for 3-5 seconds before calling on a student, and after hearing a student response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580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566245"/>
            <a:ext cx="8042276" cy="1336956"/>
          </a:xfrm>
        </p:spPr>
        <p:txBody>
          <a:bodyPr/>
          <a:lstStyle/>
          <a:p>
            <a:r>
              <a:rPr lang="en-US" dirty="0" smtClean="0"/>
              <a:t>Equitable Questioning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2166350"/>
            <a:ext cx="8042276" cy="3919849"/>
          </a:xfrm>
        </p:spPr>
        <p:txBody>
          <a:bodyPr/>
          <a:lstStyle/>
          <a:p>
            <a:r>
              <a:rPr lang="en-US" dirty="0"/>
              <a:t>Provide cues, clues, and prompts.</a:t>
            </a:r>
          </a:p>
          <a:p>
            <a:r>
              <a:rPr lang="en-US" dirty="0"/>
              <a:t>Provide appropriate feedback to responses.</a:t>
            </a:r>
          </a:p>
          <a:p>
            <a:r>
              <a:rPr lang="en-US" dirty="0"/>
              <a:t>Prompt elaboration on answers.</a:t>
            </a:r>
          </a:p>
          <a:p>
            <a:r>
              <a:rPr lang="en-US" dirty="0"/>
              <a:t>Teach students how to generate quality questions.</a:t>
            </a:r>
          </a:p>
          <a:p>
            <a:r>
              <a:rPr lang="en-US" dirty="0"/>
              <a:t>Use questions to develop meta-cognitive skills.</a:t>
            </a:r>
          </a:p>
          <a:p>
            <a:r>
              <a:rPr lang="en-US" dirty="0"/>
              <a:t>Develop a questioning classroom environment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354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035683"/>
            <a:ext cx="8042276" cy="4591845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Clr>
                <a:schemeClr val="bg2">
                  <a:lumMod val="25000"/>
                </a:schemeClr>
              </a:buClr>
              <a:buFont typeface="+mj-lt"/>
              <a:buAutoNum type="arabicPeriod" startAt="4"/>
            </a:pPr>
            <a:r>
              <a:rPr lang="en-US" sz="3300" dirty="0"/>
              <a:t>assessment/summarization strategies -</a:t>
            </a:r>
            <a:r>
              <a:rPr lang="en-US" sz="3300" dirty="0" err="1"/>
              <a:t>Wormeli’s</a:t>
            </a:r>
            <a:r>
              <a:rPr lang="en-US" sz="3300" dirty="0"/>
              <a:t> </a:t>
            </a:r>
            <a:r>
              <a:rPr lang="en-US" sz="3300" i="1" dirty="0"/>
              <a:t>Summarization </a:t>
            </a:r>
            <a:endParaRPr lang="en-US" sz="3300" dirty="0" smtClean="0"/>
          </a:p>
          <a:p>
            <a:pPr marL="1482725" lvl="3" indent="-514350">
              <a:buFont typeface="+mj-lt"/>
              <a:buAutoNum type="alphaLcPeriod"/>
            </a:pPr>
            <a:r>
              <a:rPr lang="en-US" sz="2800" dirty="0"/>
              <a:t>primacy-</a:t>
            </a:r>
            <a:r>
              <a:rPr lang="en-US" sz="2800" dirty="0" err="1"/>
              <a:t>recency</a:t>
            </a:r>
            <a:r>
              <a:rPr lang="en-US" sz="2800" dirty="0"/>
              <a:t> effect (Sousa, 2003) influences long-term </a:t>
            </a:r>
            <a:r>
              <a:rPr lang="en-US" sz="2800" dirty="0" smtClean="0"/>
              <a:t>memory</a:t>
            </a:r>
          </a:p>
          <a:p>
            <a:pPr marL="2047875" lvl="5" indent="-514350">
              <a:buFont typeface="+mj-lt"/>
              <a:buAutoNum type="arabicParenR"/>
            </a:pPr>
            <a:r>
              <a:rPr lang="en-US" sz="2800" dirty="0"/>
              <a:t>f</a:t>
            </a:r>
            <a:r>
              <a:rPr lang="en-US" sz="2800" dirty="0" smtClean="0"/>
              <a:t>irst 10 </a:t>
            </a:r>
            <a:r>
              <a:rPr lang="en-US" sz="2800" dirty="0"/>
              <a:t>minutes</a:t>
            </a:r>
          </a:p>
          <a:p>
            <a:pPr marL="2047875" lvl="5" indent="-514350">
              <a:buFont typeface="+mj-lt"/>
              <a:buAutoNum type="arabicParenR"/>
            </a:pPr>
            <a:r>
              <a:rPr lang="en-US" sz="2800" dirty="0" smtClean="0"/>
              <a:t>last </a:t>
            </a:r>
            <a:r>
              <a:rPr lang="en-US" sz="2800" dirty="0"/>
              <a:t>10 </a:t>
            </a:r>
            <a:r>
              <a:rPr lang="en-US" sz="2800" dirty="0" smtClean="0"/>
              <a:t>minutes</a:t>
            </a:r>
          </a:p>
          <a:p>
            <a:pPr marL="1482725" lvl="3" indent="-514350">
              <a:buFont typeface="+mj-lt"/>
              <a:buAutoNum type="alphaLcPeriod"/>
            </a:pPr>
            <a:r>
              <a:rPr lang="en-US" sz="2800" dirty="0" smtClean="0"/>
              <a:t>deliver content in chunks</a:t>
            </a:r>
          </a:p>
          <a:p>
            <a:pPr marL="2047875" lvl="5" indent="-514350">
              <a:buFont typeface="+mj-lt"/>
              <a:buAutoNum type="arabicParenR"/>
            </a:pPr>
            <a:r>
              <a:rPr lang="en-US" sz="2800" dirty="0" smtClean="0"/>
              <a:t>approx. 6-7 minutes in elementary grades</a:t>
            </a:r>
          </a:p>
          <a:p>
            <a:pPr marL="2047875" lvl="5" indent="-514350">
              <a:buFont typeface="+mj-lt"/>
              <a:buAutoNum type="arabicParenR"/>
            </a:pPr>
            <a:r>
              <a:rPr lang="en-US" sz="2800" dirty="0" smtClean="0"/>
              <a:t>approx</a:t>
            </a:r>
            <a:r>
              <a:rPr lang="en-US" sz="2800" dirty="0"/>
              <a:t>. </a:t>
            </a:r>
            <a:r>
              <a:rPr lang="en-US" sz="2800" dirty="0" smtClean="0"/>
              <a:t>15 minutes </a:t>
            </a:r>
            <a:r>
              <a:rPr lang="en-US" sz="2800" dirty="0"/>
              <a:t>in </a:t>
            </a:r>
            <a:r>
              <a:rPr lang="en-US" sz="2800" dirty="0" smtClean="0"/>
              <a:t>secondary grades</a:t>
            </a:r>
          </a:p>
          <a:p>
            <a:pPr marL="2047875" lvl="5" indent="-514350">
              <a:buFont typeface="+mj-lt"/>
              <a:buAutoNum type="arabicParenR"/>
            </a:pPr>
            <a:r>
              <a:rPr lang="en-US" sz="2800" dirty="0" smtClean="0"/>
              <a:t>pause and facilitate a “brain dump” for 1-10 minutes</a:t>
            </a:r>
          </a:p>
          <a:p>
            <a:pPr marL="1482725" lvl="3" indent="-514350">
              <a:buFont typeface="+mj-lt"/>
              <a:buAutoNum type="alphaLcPeriod"/>
            </a:pPr>
            <a:r>
              <a:rPr lang="en-US" sz="2800" dirty="0" smtClean="0"/>
              <a:t>student summarization/closure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80514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363299" cy="1336956"/>
          </a:xfrm>
        </p:spPr>
        <p:txBody>
          <a:bodyPr/>
          <a:lstStyle/>
          <a:p>
            <a:pPr algn="l"/>
            <a:r>
              <a:rPr lang="en-US" dirty="0" smtClean="0"/>
              <a:t>C. Use </a:t>
            </a:r>
            <a:r>
              <a:rPr lang="en-US" dirty="0"/>
              <a:t>organizational/physical structures equitably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742950" lvl="2" indent="-742950">
              <a:spcBef>
                <a:spcPts val="2000"/>
              </a:spcBef>
              <a:buFont typeface="+mj-lt"/>
              <a:buAutoNum type="arabicPeriod"/>
            </a:pPr>
            <a:r>
              <a:rPr lang="en-US" sz="3900" dirty="0"/>
              <a:t>student </a:t>
            </a:r>
            <a:r>
              <a:rPr lang="en-US" sz="3900" dirty="0" smtClean="0"/>
              <a:t>seating</a:t>
            </a:r>
          </a:p>
          <a:p>
            <a:pPr marL="1482725" lvl="3" indent="-514350">
              <a:buFont typeface="+mj-lt"/>
              <a:buAutoNum type="alphaLcPeriod"/>
            </a:pPr>
            <a:r>
              <a:rPr lang="en-US" sz="3200" dirty="0"/>
              <a:t>change seating arrangements often</a:t>
            </a:r>
          </a:p>
          <a:p>
            <a:pPr marL="1482725" lvl="3" indent="-514350">
              <a:buFont typeface="+mj-lt"/>
              <a:buAutoNum type="alphaLcPeriod"/>
            </a:pPr>
            <a:r>
              <a:rPr lang="en-US" sz="3200" dirty="0" smtClean="0"/>
              <a:t>create </a:t>
            </a:r>
            <a:r>
              <a:rPr lang="en-US" sz="3200" dirty="0"/>
              <a:t>seating arrangements that expect students will get to know each </a:t>
            </a:r>
            <a:r>
              <a:rPr lang="en-US" sz="3200" dirty="0" smtClean="0"/>
              <a:t>other</a:t>
            </a:r>
          </a:p>
          <a:p>
            <a:pPr marL="1482725" lvl="3" indent="-514350">
              <a:buFont typeface="+mj-lt"/>
              <a:buAutoNum type="alphaLcPeriod"/>
            </a:pPr>
            <a:r>
              <a:rPr lang="en-US" sz="3200" dirty="0" smtClean="0"/>
              <a:t>change </a:t>
            </a:r>
            <a:r>
              <a:rPr lang="en-US" sz="3200" dirty="0"/>
              <a:t>up marginalized locations</a:t>
            </a:r>
          </a:p>
          <a:p>
            <a:pPr marL="1482725" lvl="3" indent="-514350">
              <a:buFont typeface="+mj-lt"/>
              <a:buAutoNum type="alphaLcPeriod"/>
            </a:pPr>
            <a:r>
              <a:rPr lang="en-US" sz="3200" dirty="0"/>
              <a:t>monitor seating positions in relation to the “status center</a:t>
            </a:r>
            <a:r>
              <a:rPr lang="en-US" sz="3200" dirty="0" smtClean="0"/>
              <a:t>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06720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000400"/>
            <a:ext cx="8042276" cy="4703389"/>
          </a:xfrm>
        </p:spPr>
        <p:txBody>
          <a:bodyPr>
            <a:normAutofit/>
          </a:bodyPr>
          <a:lstStyle/>
          <a:p>
            <a:pPr marL="688975" lvl="2" indent="-688975">
              <a:spcBef>
                <a:spcPts val="2000"/>
              </a:spcBef>
              <a:buFont typeface="+mj-lt"/>
              <a:buAutoNum type="arabicPeriod" startAt="2"/>
            </a:pPr>
            <a:r>
              <a:rPr lang="en-US" sz="3600" dirty="0" smtClean="0"/>
              <a:t>proximity </a:t>
            </a:r>
            <a:r>
              <a:rPr lang="en-US" sz="3600" dirty="0"/>
              <a:t>to the teacher </a:t>
            </a:r>
          </a:p>
          <a:p>
            <a:pPr marL="1412875" lvl="3" indent="-514350">
              <a:spcBef>
                <a:spcPts val="2000"/>
              </a:spcBef>
              <a:buFont typeface="+mj-lt"/>
              <a:buAutoNum type="alphaLcPeriod"/>
            </a:pPr>
            <a:r>
              <a:rPr lang="en-US" sz="3000" dirty="0" smtClean="0"/>
              <a:t>ease </a:t>
            </a:r>
            <a:r>
              <a:rPr lang="en-US" sz="3000" dirty="0"/>
              <a:t>of movement around the classroom </a:t>
            </a:r>
            <a:endParaRPr lang="en-US" sz="3000" dirty="0" smtClean="0"/>
          </a:p>
          <a:p>
            <a:pPr marL="1420813" lvl="3" indent="-501650">
              <a:spcBef>
                <a:spcPts val="2000"/>
              </a:spcBef>
              <a:buFont typeface="+mj-lt"/>
              <a:buAutoNum type="alphaLcPeriod"/>
            </a:pPr>
            <a:r>
              <a:rPr lang="en-US" sz="3000" dirty="0"/>
              <a:t>location of teaching – teach from the back</a:t>
            </a:r>
            <a:r>
              <a:rPr lang="en-US" sz="3000" dirty="0" smtClean="0"/>
              <a:t>?</a:t>
            </a:r>
            <a:endParaRPr lang="en-US" sz="3000" dirty="0"/>
          </a:p>
          <a:p>
            <a:pPr marL="688975" lvl="2" indent="-688975">
              <a:spcBef>
                <a:spcPts val="2000"/>
              </a:spcBef>
              <a:buFont typeface="+mj-lt"/>
              <a:buAutoNum type="arabicPeriod" startAt="3"/>
            </a:pPr>
            <a:r>
              <a:rPr lang="en-US" sz="3600" dirty="0"/>
              <a:t>access to learning </a:t>
            </a:r>
            <a:r>
              <a:rPr lang="en-US" sz="3600" dirty="0" smtClean="0"/>
              <a:t>materials</a:t>
            </a:r>
          </a:p>
          <a:p>
            <a:pPr marL="1412875" lvl="3" indent="-514350">
              <a:spcBef>
                <a:spcPts val="2000"/>
              </a:spcBef>
              <a:buFont typeface="+mj-lt"/>
              <a:buAutoNum type="alphaLcPeriod"/>
            </a:pPr>
            <a:r>
              <a:rPr lang="en-US" sz="3000" dirty="0"/>
              <a:t>quantity, location, individual access </a:t>
            </a:r>
            <a:endParaRPr lang="en-US" sz="3000" dirty="0" smtClean="0"/>
          </a:p>
          <a:p>
            <a:pPr marL="349250" lvl="2" indent="-349250">
              <a:spcBef>
                <a:spcPts val="2000"/>
              </a:spcBef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90589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885" y="107576"/>
            <a:ext cx="8677420" cy="1336956"/>
          </a:xfrm>
        </p:spPr>
        <p:txBody>
          <a:bodyPr/>
          <a:lstStyle/>
          <a:p>
            <a:r>
              <a:rPr lang="en-US" sz="4000" dirty="0" smtClean="0"/>
              <a:t>Reflections on Conference Strands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sz="3200" dirty="0"/>
              <a:t>How do </a:t>
            </a:r>
            <a:r>
              <a:rPr lang="en-US" sz="3200" dirty="0" smtClean="0"/>
              <a:t>your current </a:t>
            </a:r>
            <a:r>
              <a:rPr lang="en-US" sz="3200" dirty="0"/>
              <a:t>teaching and learning structures encourage or discourage socially just learning processes?</a:t>
            </a:r>
          </a:p>
          <a:p>
            <a:r>
              <a:rPr lang="en-US" sz="3200" dirty="0"/>
              <a:t>How </a:t>
            </a:r>
            <a:r>
              <a:rPr lang="en-US" sz="3200" dirty="0" smtClean="0"/>
              <a:t>do you assist your teacher education </a:t>
            </a:r>
            <a:r>
              <a:rPr lang="en-US" sz="3200" dirty="0"/>
              <a:t>students </a:t>
            </a:r>
            <a:r>
              <a:rPr lang="en-US" sz="3200" dirty="0" smtClean="0"/>
              <a:t>to </a:t>
            </a:r>
            <a:r>
              <a:rPr lang="en-US" sz="3200" dirty="0"/>
              <a:t>function effectively and without bias in a culturally diverse world? </a:t>
            </a:r>
          </a:p>
        </p:txBody>
      </p:sp>
    </p:spTree>
    <p:extLst>
      <p:ext uri="{BB962C8B-B14F-4D97-AF65-F5344CB8AC3E}">
        <p14:creationId xmlns:p14="http://schemas.microsoft.com/office/powerpoint/2010/main" val="3844750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8042276" cy="4961926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dirty="0"/>
              <a:t>Cohen, </a:t>
            </a:r>
            <a:r>
              <a:rPr lang="en-US" dirty="0" smtClean="0"/>
              <a:t>E. </a:t>
            </a:r>
            <a:r>
              <a:rPr lang="en-US" dirty="0"/>
              <a:t>G. (1998). Making Cooperative. </a:t>
            </a:r>
            <a:r>
              <a:rPr lang="en-US" i="1" dirty="0"/>
              <a:t>Educational Leadership</a:t>
            </a:r>
            <a:r>
              <a:rPr lang="en-US" dirty="0"/>
              <a:t>, 18-21. </a:t>
            </a: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/>
              <a:t>Lotan</a:t>
            </a:r>
            <a:r>
              <a:rPr lang="en-US" dirty="0"/>
              <a:t>, </a:t>
            </a:r>
            <a:r>
              <a:rPr lang="en-US" dirty="0" smtClean="0"/>
              <a:t>R. </a:t>
            </a:r>
            <a:r>
              <a:rPr lang="en-US" dirty="0"/>
              <a:t>(2006). Teaching teachers to build equitable classrooms. </a:t>
            </a:r>
            <a:r>
              <a:rPr lang="en-US" i="1" dirty="0"/>
              <a:t>Theory Into Practice, 45</a:t>
            </a:r>
            <a:r>
              <a:rPr lang="en-US" dirty="0"/>
              <a:t>(1), 32–39. </a:t>
            </a: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Smeltzer Erb, </a:t>
            </a:r>
            <a:r>
              <a:rPr lang="en-US" dirty="0" smtClean="0"/>
              <a:t>C. </a:t>
            </a:r>
            <a:r>
              <a:rPr lang="en-US" dirty="0"/>
              <a:t>(2010). The power of "we" language in creating equitable learning environments. </a:t>
            </a:r>
            <a:r>
              <a:rPr lang="en-US" i="1" dirty="0"/>
              <a:t>AILACTE Journal, 7</a:t>
            </a:r>
            <a:r>
              <a:rPr lang="en-US" dirty="0"/>
              <a:t>, 83-91. </a:t>
            </a: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Sousa, D. A. (2003). </a:t>
            </a:r>
            <a:r>
              <a:rPr lang="en-US" i="1" dirty="0"/>
              <a:t>How the gifted brain learns</a:t>
            </a:r>
            <a:r>
              <a:rPr lang="en-US" dirty="0"/>
              <a:t>. Thousand Oaks, CA: Corwin Press</a:t>
            </a:r>
            <a:r>
              <a:rPr lang="en-US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Walsh</a:t>
            </a:r>
            <a:r>
              <a:rPr lang="en-US" dirty="0"/>
              <a:t>, </a:t>
            </a:r>
            <a:r>
              <a:rPr lang="en-US" dirty="0" smtClean="0"/>
              <a:t>J. A., </a:t>
            </a:r>
            <a:r>
              <a:rPr lang="en-US" dirty="0"/>
              <a:t>&amp; </a:t>
            </a:r>
            <a:r>
              <a:rPr lang="en-US" dirty="0" err="1"/>
              <a:t>Sattes</a:t>
            </a:r>
            <a:r>
              <a:rPr lang="en-US" dirty="0"/>
              <a:t>, </a:t>
            </a:r>
            <a:r>
              <a:rPr lang="en-US" dirty="0" smtClean="0"/>
              <a:t>B. D. </a:t>
            </a:r>
            <a:r>
              <a:rPr lang="en-US" dirty="0"/>
              <a:t>(2005). </a:t>
            </a:r>
            <a:r>
              <a:rPr lang="en-US" i="1" dirty="0"/>
              <a:t>Quality questioning: Research-based practice to engage every learner</a:t>
            </a:r>
            <a:r>
              <a:rPr lang="en-US" dirty="0"/>
              <a:t>. Thousand Oaks, CA: Corwin Press</a:t>
            </a:r>
            <a:r>
              <a:rPr lang="en-US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/>
              <a:t>Wormeli</a:t>
            </a:r>
            <a:r>
              <a:rPr lang="en-US" dirty="0"/>
              <a:t>, </a:t>
            </a:r>
            <a:r>
              <a:rPr lang="en-US" dirty="0" smtClean="0"/>
              <a:t>R. </a:t>
            </a:r>
            <a:r>
              <a:rPr lang="en-US" dirty="0"/>
              <a:t>(2005). </a:t>
            </a:r>
            <a:r>
              <a:rPr lang="en-US" i="1" dirty="0"/>
              <a:t>Summarization in any subject: 50 techniques to improve student learning</a:t>
            </a:r>
            <a:r>
              <a:rPr lang="en-US" dirty="0"/>
              <a:t>. Alexandria, VA: Association of Supervision and Curriculum Development.</a:t>
            </a:r>
          </a:p>
        </p:txBody>
      </p:sp>
    </p:spTree>
    <p:extLst>
      <p:ext uri="{BB962C8B-B14F-4D97-AF65-F5344CB8AC3E}">
        <p14:creationId xmlns:p14="http://schemas.microsoft.com/office/powerpoint/2010/main" val="884420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Cathy </a:t>
            </a:r>
            <a:r>
              <a:rPr lang="en-US" dirty="0" err="1"/>
              <a:t>Smeltzer</a:t>
            </a:r>
            <a:r>
              <a:rPr lang="en-US" dirty="0"/>
              <a:t> </a:t>
            </a:r>
            <a:r>
              <a:rPr lang="en-US" dirty="0" err="1"/>
              <a:t>Erb</a:t>
            </a:r>
            <a:r>
              <a:rPr lang="en-US" dirty="0"/>
              <a:t>, Ph.D.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	Chair </a:t>
            </a:r>
            <a:r>
              <a:rPr lang="en-US" dirty="0"/>
              <a:t>of Undergraduate Teacher Education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	Professor </a:t>
            </a:r>
            <a:r>
              <a:rPr lang="en-US" dirty="0"/>
              <a:t>of Teacher Education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	Eastern </a:t>
            </a:r>
            <a:r>
              <a:rPr lang="en-US" dirty="0"/>
              <a:t>Mennonite </a:t>
            </a:r>
            <a:r>
              <a:rPr lang="en-US" dirty="0" smtClean="0"/>
              <a:t>University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	</a:t>
            </a:r>
            <a:r>
              <a:rPr lang="en-US" dirty="0" smtClean="0">
                <a:hlinkClick r:id="rId3"/>
              </a:rPr>
              <a:t>cathy.smeltzererb@emu.edu</a:t>
            </a: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Sandy Brownscombe, Ed. D.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Coordinator of Field Experiences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Professor of Teacher Education &amp; Physical Ed.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Eastern Mennonite </a:t>
            </a:r>
            <a:r>
              <a:rPr lang="en-US" dirty="0" smtClean="0"/>
              <a:t>University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>
                <a:hlinkClick r:id="rId4"/>
              </a:rPr>
              <a:t>sandy.brownscombe@emu.edu</a:t>
            </a: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241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479</TotalTime>
  <Words>983</Words>
  <Application>Microsoft Macintosh PowerPoint</Application>
  <PresentationFormat>On-screen Show (4:3)</PresentationFormat>
  <Paragraphs>138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Breeze</vt:lpstr>
      <vt:lpstr>  Equitable Instruction: Classroom Practices That Support Socially Just Learning </vt:lpstr>
      <vt:lpstr>Objectives</vt:lpstr>
      <vt:lpstr>Theoretical Framework for Equitable Classroom Practices</vt:lpstr>
      <vt:lpstr>PowerPoint Presentation</vt:lpstr>
      <vt:lpstr>Implications for teacher education</vt:lpstr>
      <vt:lpstr>Equitable instruction approaches </vt:lpstr>
      <vt:lpstr>A. Use classroom interactions equitably  </vt:lpstr>
      <vt:lpstr>B. Use instructional strategies equitably</vt:lpstr>
      <vt:lpstr>PowerPoint Presentation</vt:lpstr>
      <vt:lpstr>PowerPoint Presentation</vt:lpstr>
      <vt:lpstr>Research findings </vt:lpstr>
      <vt:lpstr>PowerPoint Presentation</vt:lpstr>
      <vt:lpstr>Equitable Questioning Strategies</vt:lpstr>
      <vt:lpstr>Equitable Questioning Strategies</vt:lpstr>
      <vt:lpstr>PowerPoint Presentation</vt:lpstr>
      <vt:lpstr>C. Use organizational/physical structures equitably </vt:lpstr>
      <vt:lpstr>PowerPoint Presentation</vt:lpstr>
      <vt:lpstr>Reflections on Conference Strands</vt:lpstr>
      <vt:lpstr>References</vt:lpstr>
      <vt:lpstr>Contact Information</vt:lpstr>
    </vt:vector>
  </TitlesOfParts>
  <Company>Eastern Mennonite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Making Triangles into  Stars: Ensuring Equitable Instruction</dc:title>
  <dc:creator>Sandy Brownscombe</dc:creator>
  <cp:lastModifiedBy>Sandy Brownscombe</cp:lastModifiedBy>
  <cp:revision>94</cp:revision>
  <cp:lastPrinted>2013-02-12T18:33:34Z</cp:lastPrinted>
  <dcterms:created xsi:type="dcterms:W3CDTF">2012-11-05T00:37:54Z</dcterms:created>
  <dcterms:modified xsi:type="dcterms:W3CDTF">2013-03-21T16:55:37Z</dcterms:modified>
</cp:coreProperties>
</file>