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75" r:id="rId3"/>
    <p:sldId id="261" r:id="rId4"/>
    <p:sldId id="324" r:id="rId5"/>
    <p:sldId id="325" r:id="rId6"/>
    <p:sldId id="326" r:id="rId7"/>
    <p:sldId id="327" r:id="rId8"/>
    <p:sldId id="299" r:id="rId9"/>
    <p:sldId id="328" r:id="rId10"/>
    <p:sldId id="268" r:id="rId11"/>
    <p:sldId id="292" r:id="rId12"/>
    <p:sldId id="329" r:id="rId13"/>
    <p:sldId id="330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634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14"/>
    </p:cViewPr>
  </p:sorterViewPr>
  <p:notesViewPr>
    <p:cSldViewPr>
      <p:cViewPr varScale="1">
        <p:scale>
          <a:sx n="55" d="100"/>
          <a:sy n="55" d="100"/>
        </p:scale>
        <p:origin x="-2868" y="-7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D39FF2-9DAA-4555-A68B-0DE61A1B4073}" type="datetimeFigureOut">
              <a:rPr lang="en-US" smtClean="0"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AB584-633B-4C64-A277-D3B0F9FA2C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0920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C3691-629D-4D46-A055-405A8D054FB1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43B220-493B-4C14-BC28-FA482917F0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327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6E46896-2449-4ACD-8950-B497DE829277}" type="datetimeFigureOut">
              <a:rPr lang="en-US" smtClean="0"/>
              <a:pPr/>
              <a:t>3/25/2013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46ACFCEE-86E4-459C-9381-320379D83A4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Writing Possible </a:t>
            </a:r>
            <a:r>
              <a:rPr lang="en-US" dirty="0"/>
              <a:t>Selves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 A Collaborative </a:t>
            </a:r>
            <a:r>
              <a:rPr lang="en-US" dirty="0"/>
              <a:t>Writing Partnership between Linguistically Diverse Middle School Students and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Pre-service </a:t>
            </a:r>
            <a:r>
              <a:rPr lang="en-US" dirty="0"/>
              <a:t>Teachers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Beth Lehman, EMU &amp; Margot </a:t>
            </a:r>
            <a:r>
              <a:rPr lang="en-US" dirty="0" err="1" smtClean="0"/>
              <a:t>Zahner</a:t>
            </a:r>
            <a:r>
              <a:rPr lang="en-US" dirty="0" smtClean="0"/>
              <a:t>, HCPS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3505200"/>
          </a:xfrm>
        </p:spPr>
        <p:txBody>
          <a:bodyPr>
            <a:normAutofit fontScale="85000" lnSpcReduction="20000"/>
          </a:bodyPr>
          <a:lstStyle/>
          <a:p>
            <a:r>
              <a:rPr lang="en-US" sz="3900" b="1" dirty="0"/>
              <a:t>Tell stories </a:t>
            </a:r>
            <a:r>
              <a:rPr lang="en-US" dirty="0"/>
              <a:t>about our the writing partnership between pre-service teachers and linguistically diverse students</a:t>
            </a:r>
          </a:p>
          <a:p>
            <a:endParaRPr lang="en-US" dirty="0"/>
          </a:p>
          <a:p>
            <a:r>
              <a:rPr lang="en-US" sz="3500" b="1" dirty="0"/>
              <a:t>Explore implications </a:t>
            </a:r>
            <a:r>
              <a:rPr lang="en-US" dirty="0"/>
              <a:t>of the partnership experience.</a:t>
            </a:r>
          </a:p>
          <a:p>
            <a:endParaRPr lang="en-US" b="1" dirty="0"/>
          </a:p>
          <a:p>
            <a:r>
              <a:rPr lang="en-US" sz="3500" b="1" dirty="0"/>
              <a:t>Provide resources </a:t>
            </a:r>
            <a:r>
              <a:rPr lang="en-US" dirty="0"/>
              <a:t>for creating college-middle school partnerships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Session Goals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228600"/>
            <a:ext cx="3477126" cy="2607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75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Started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Our Objectives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Develop mentorship relationships between 8</a:t>
            </a:r>
            <a:r>
              <a:rPr lang="en-US" baseline="30000" dirty="0" smtClean="0">
                <a:solidFill>
                  <a:schemeClr val="tx2"/>
                </a:solidFill>
              </a:rPr>
              <a:t>th</a:t>
            </a:r>
            <a:r>
              <a:rPr lang="en-US" dirty="0" smtClean="0">
                <a:solidFill>
                  <a:schemeClr val="tx2"/>
                </a:solidFill>
              </a:rPr>
              <a:t> grade Reading Support Students and College Teacher Education students.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These relationships will include reading common texts, tours of mutual texts and letter exchanges in a shared composition notebook.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Through these relationships the college students will gain insights into the middle school student experience.  The middle school students will gain a window into the college academic experience and develop a mentorship relationship with a caring adult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13 Reading Support students +1 and then 2</a:t>
            </a:r>
          </a:p>
          <a:p>
            <a:r>
              <a:rPr lang="en-US" dirty="0" smtClean="0"/>
              <a:t>Selected for additional instruction in reading.</a:t>
            </a:r>
          </a:p>
          <a:p>
            <a:r>
              <a:rPr lang="en-US" dirty="0" smtClean="0"/>
              <a:t>All American Minority or Immigrant students</a:t>
            </a:r>
          </a:p>
          <a:p>
            <a:r>
              <a:rPr lang="en-US" dirty="0" smtClean="0"/>
              <a:t>Home languages include Spanish, Kurdish and English</a:t>
            </a:r>
          </a:p>
          <a:p>
            <a:r>
              <a:rPr lang="en-US" dirty="0" smtClean="0"/>
              <a:t>Boys and girls</a:t>
            </a:r>
          </a:p>
          <a:p>
            <a:pPr marL="0" indent="0">
              <a:buNone/>
            </a:pPr>
            <a:r>
              <a:rPr lang="en-US" dirty="0" smtClean="0"/>
              <a:t>Our school population is 66% FRL and 40% ELL 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14 teacher education students in middle school methods class.</a:t>
            </a:r>
          </a:p>
          <a:p>
            <a:r>
              <a:rPr lang="en-US" dirty="0"/>
              <a:t>8 female, 6 male</a:t>
            </a:r>
          </a:p>
          <a:p>
            <a:r>
              <a:rPr lang="en-US" dirty="0"/>
              <a:t>Small Mennonite college </a:t>
            </a:r>
          </a:p>
          <a:p>
            <a:r>
              <a:rPr lang="en-US" dirty="0"/>
              <a:t>13  white, 1 </a:t>
            </a:r>
            <a:r>
              <a:rPr lang="en-US" dirty="0" err="1"/>
              <a:t>latina</a:t>
            </a:r>
            <a:endParaRPr lang="en-US" dirty="0"/>
          </a:p>
          <a:p>
            <a:r>
              <a:rPr lang="en-US" dirty="0"/>
              <a:t>History, math, PE, Spanish, English, Biology, Art majors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Middle School Students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Middle School Curriculum &amp; Methods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71450"/>
            <a:ext cx="2108200" cy="158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44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Letters &amp; Matching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9355">
            <a:off x="278633" y="1734180"/>
            <a:ext cx="4852232" cy="2726280"/>
          </a:xfrm>
        </p:spPr>
      </p:pic>
      <p:sp>
        <p:nvSpPr>
          <p:cNvPr id="3" name="Content Placeholder 2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sz="3600" b="1" dirty="0" smtClean="0">
                <a:solidFill>
                  <a:schemeClr val="tx2"/>
                </a:solidFill>
              </a:rPr>
              <a:t>Prompting Questions</a:t>
            </a:r>
          </a:p>
          <a:p>
            <a:r>
              <a:rPr lang="en-US" dirty="0" smtClean="0"/>
              <a:t>Where are you from, what do you like to do?</a:t>
            </a:r>
          </a:p>
          <a:p>
            <a:r>
              <a:rPr lang="en-US" dirty="0" smtClean="0"/>
              <a:t>What are some of your favorite books, movies, songs?</a:t>
            </a:r>
          </a:p>
          <a:p>
            <a:r>
              <a:rPr lang="en-US" dirty="0" smtClean="0"/>
              <a:t>What are your favorite classes?</a:t>
            </a:r>
          </a:p>
          <a:p>
            <a:r>
              <a:rPr lang="en-US" dirty="0" smtClean="0"/>
              <a:t>Where do you most want to visit in the world?</a:t>
            </a:r>
          </a:p>
          <a:p>
            <a:r>
              <a:rPr lang="en-US" dirty="0" smtClean="0"/>
              <a:t>If you were an animal, what animal would you be and why?</a:t>
            </a:r>
          </a:p>
          <a:p>
            <a:r>
              <a:rPr lang="en-US" dirty="0" smtClean="0"/>
              <a:t>What is your dream for yourself in 20 years?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56040">
            <a:off x="-483907" y="3595141"/>
            <a:ext cx="5548026" cy="3117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1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First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Introduction circle,  notebooks &amp; games </a:t>
            </a:r>
          </a:p>
          <a:p>
            <a:r>
              <a:rPr lang="en-US" dirty="0" smtClean="0"/>
              <a:t>Middle School Student-led Tour</a:t>
            </a:r>
          </a:p>
          <a:p>
            <a:r>
              <a:rPr lang="en-US" dirty="0" smtClean="0"/>
              <a:t>Choose books &amp; snacks!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53428">
            <a:off x="4520198" y="512518"/>
            <a:ext cx="4267200" cy="3200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28562">
            <a:off x="3878511" y="3193555"/>
            <a:ext cx="4100434" cy="307532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4495800"/>
            <a:ext cx="2920999" cy="2190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26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Full Steam Ahead~  Logistics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20231">
            <a:off x="323512" y="1612924"/>
            <a:ext cx="3745811" cy="2809358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Bi-monthly letter </a:t>
            </a:r>
            <a:r>
              <a:rPr lang="en-US" dirty="0"/>
              <a:t>exchange</a:t>
            </a:r>
          </a:p>
          <a:p>
            <a:r>
              <a:rPr lang="en-US" dirty="0"/>
              <a:t>Common reading of </a:t>
            </a:r>
            <a:r>
              <a:rPr lang="en-US" dirty="0" smtClean="0"/>
              <a:t>fiction &amp; </a:t>
            </a:r>
            <a:r>
              <a:rPr lang="en-US" dirty="0"/>
              <a:t>nonfiction</a:t>
            </a:r>
          </a:p>
          <a:p>
            <a:r>
              <a:rPr lang="en-US" dirty="0"/>
              <a:t>Margot visited EMU </a:t>
            </a:r>
            <a:r>
              <a:rPr lang="en-US" dirty="0" smtClean="0"/>
              <a:t>class</a:t>
            </a:r>
            <a:endParaRPr lang="en-US" dirty="0"/>
          </a:p>
          <a:p>
            <a:r>
              <a:rPr lang="en-US" dirty="0"/>
              <a:t>Practicum placements for </a:t>
            </a:r>
            <a:r>
              <a:rPr lang="en-US" dirty="0" smtClean="0"/>
              <a:t>pre-service teachers</a:t>
            </a:r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3968905"/>
            <a:ext cx="4572000" cy="2569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20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U pictures 127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/>
          <p:cNvSpPr/>
          <p:nvPr/>
        </p:nvSpPr>
        <p:spPr>
          <a:xfrm>
            <a:off x="4561367" y="762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/>
              <a:t>		</a:t>
            </a:r>
            <a:endParaRPr lang="en-US" b="1" i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7736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College Visit and Final Letters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Visit to Eastern Mennonite University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1.  Welcome by the Director of Admissions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2.  Walking tour of campus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3.  Lunch with conversation topics &amp;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	 unlimited ice cream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4.  Content electives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5.  Report back with posters and final circle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78361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Luke Hartman, Director of Admissions Welcomes THMS students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1" y="1600200"/>
            <a:ext cx="5990248" cy="4495800"/>
          </a:xfrm>
        </p:spPr>
      </p:pic>
    </p:spTree>
    <p:extLst>
      <p:ext uri="{BB962C8B-B14F-4D97-AF65-F5344CB8AC3E}">
        <p14:creationId xmlns:p14="http://schemas.microsoft.com/office/powerpoint/2010/main" val="326621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EMU pictures 089"/>
          <p:cNvPicPr>
            <a:picLocks noGrp="1" noChangeAspect="1"/>
          </p:cNvPicPr>
          <p:nvPr isPhoto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96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Reflections &amp; Themes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dirty="0" smtClean="0"/>
              <a:t>Individual and Personal Connections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Exploring Possible Selves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Professional and personal balance for teacher education students</a:t>
            </a:r>
          </a:p>
          <a:p>
            <a:endParaRPr lang="en-US" dirty="0"/>
          </a:p>
          <a:p>
            <a:r>
              <a:rPr lang="en-US" dirty="0" smtClean="0"/>
              <a:t>What are the implications for reading and writing?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058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Thoughts when planning a partnership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4294967295"/>
          </p:nvPr>
        </p:nvSpPr>
        <p:spPr>
          <a:xfrm>
            <a:off x="2020888" y="1752600"/>
            <a:ext cx="7123112" cy="4648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1.  Consider most appropriate partnership</a:t>
            </a:r>
          </a:p>
          <a:p>
            <a:pPr marL="0" indent="0">
              <a:buNone/>
            </a:pPr>
            <a:r>
              <a:rPr lang="en-US" dirty="0" smtClean="0"/>
              <a:t>2.  Establish shared purpose &amp; goals—like your 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teacher partner</a:t>
            </a:r>
          </a:p>
          <a:p>
            <a:pPr marL="0" indent="0">
              <a:buNone/>
            </a:pPr>
            <a:r>
              <a:rPr lang="en-US" dirty="0" smtClean="0"/>
              <a:t>3.  Plan letter swapping dates in advance</a:t>
            </a:r>
          </a:p>
          <a:p>
            <a:pPr marL="0" indent="0">
              <a:buNone/>
            </a:pPr>
            <a:r>
              <a:rPr lang="en-US" dirty="0" smtClean="0"/>
              <a:t>4.  Consider online, but don’t assume it will be better</a:t>
            </a:r>
          </a:p>
          <a:p>
            <a:pPr marL="0" indent="0">
              <a:buNone/>
            </a:pPr>
            <a:r>
              <a:rPr lang="en-US" dirty="0" smtClean="0"/>
              <a:t>5.  Offer guidelines but don’t dictate content of letters</a:t>
            </a:r>
          </a:p>
          <a:p>
            <a:pPr marL="0" indent="0">
              <a:buNone/>
            </a:pPr>
            <a:r>
              <a:rPr lang="en-US" dirty="0" smtClean="0"/>
              <a:t>6.  Vary purposes of letters</a:t>
            </a:r>
          </a:p>
          <a:p>
            <a:pPr marL="0" indent="0">
              <a:buNone/>
            </a:pPr>
            <a:r>
              <a:rPr lang="en-US" dirty="0" smtClean="0"/>
              <a:t>7.  Explore shared readings</a:t>
            </a:r>
          </a:p>
          <a:p>
            <a:pPr marL="0" indent="0">
              <a:buNone/>
            </a:pPr>
            <a:r>
              <a:rPr lang="en-US" dirty="0" smtClean="0"/>
              <a:t>8.  Include face-to-face meeting</a:t>
            </a:r>
          </a:p>
          <a:p>
            <a:pPr marL="0" indent="0">
              <a:buNone/>
            </a:pPr>
            <a:r>
              <a:rPr lang="en-US" dirty="0" smtClean="0"/>
              <a:t>9.  Allow as much time as possible</a:t>
            </a:r>
          </a:p>
          <a:p>
            <a:pPr marL="0" indent="0">
              <a:buNone/>
            </a:pPr>
            <a:r>
              <a:rPr lang="en-US" dirty="0" smtClean="0"/>
              <a:t>10.  Be flexible to needs as they surface</a:t>
            </a:r>
          </a:p>
          <a:p>
            <a:pPr marL="514350" indent="-514350">
              <a:buAutoNum type="arabicPeriod" startAt="10"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06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535</TotalTime>
  <Words>388</Words>
  <Application>Microsoft Office PowerPoint</Application>
  <PresentationFormat>On-screen Show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Median</vt:lpstr>
      <vt:lpstr>Writing Possible Selves:  A Collaborative Writing Partnership between Linguistically Diverse Middle School Students and  Pre-service Teachers </vt:lpstr>
      <vt:lpstr>Session Goals</vt:lpstr>
      <vt:lpstr>Getting Started</vt:lpstr>
      <vt:lpstr>Our Students</vt:lpstr>
      <vt:lpstr>First Letters &amp; Matching</vt:lpstr>
      <vt:lpstr>First Meeting</vt:lpstr>
      <vt:lpstr>Full Steam Ahead~  Logistics</vt:lpstr>
      <vt:lpstr>PowerPoint Presentation</vt:lpstr>
      <vt:lpstr>College Visit and Final Letters</vt:lpstr>
      <vt:lpstr>Luke Hartman, Director of Admissions Welcomes THMS students</vt:lpstr>
      <vt:lpstr>PowerPoint Presentation</vt:lpstr>
      <vt:lpstr>Reflections &amp; Themes</vt:lpstr>
      <vt:lpstr>Thoughts when planning a partnership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Possible Selves:  A Collaborative Writing Partnership between Linguistically Diverse Middle School Students and Pre-service Teachers</dc:title>
  <dc:creator>hcps</dc:creator>
  <cp:lastModifiedBy>hcps</cp:lastModifiedBy>
  <cp:revision>52</cp:revision>
  <dcterms:created xsi:type="dcterms:W3CDTF">2012-10-18T19:40:57Z</dcterms:created>
  <dcterms:modified xsi:type="dcterms:W3CDTF">2013-03-25T10:47:57Z</dcterms:modified>
</cp:coreProperties>
</file>