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3" r:id="rId1"/>
  </p:sldMasterIdLst>
  <p:notesMasterIdLst>
    <p:notesMasterId r:id="rId27"/>
  </p:notesMasterIdLst>
  <p:sldIdLst>
    <p:sldId id="256" r:id="rId2"/>
    <p:sldId id="267" r:id="rId3"/>
    <p:sldId id="268" r:id="rId4"/>
    <p:sldId id="269" r:id="rId5"/>
    <p:sldId id="258" r:id="rId6"/>
    <p:sldId id="264" r:id="rId7"/>
    <p:sldId id="265" r:id="rId8"/>
    <p:sldId id="270" r:id="rId9"/>
    <p:sldId id="272" r:id="rId10"/>
    <p:sldId id="273" r:id="rId11"/>
    <p:sldId id="274" r:id="rId12"/>
    <p:sldId id="275" r:id="rId13"/>
    <p:sldId id="276" r:id="rId14"/>
    <p:sldId id="261" r:id="rId15"/>
    <p:sldId id="277" r:id="rId16"/>
    <p:sldId id="283" r:id="rId17"/>
    <p:sldId id="262" r:id="rId18"/>
    <p:sldId id="284" r:id="rId19"/>
    <p:sldId id="278" r:id="rId20"/>
    <p:sldId id="279" r:id="rId21"/>
    <p:sldId id="280" r:id="rId22"/>
    <p:sldId id="281" r:id="rId23"/>
    <p:sldId id="282" r:id="rId24"/>
    <p:sldId id="285" r:id="rId25"/>
    <p:sldId id="27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EA4EFB-FA6C-4DBA-9D16-76B4ECCC2423}" type="datetimeFigureOut">
              <a:rPr lang="en-US" smtClean="0"/>
              <a:pPr/>
              <a:t>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C974BE-2300-4132-B0FB-90511923B7E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a:t>
            </a:r>
            <a:r>
              <a:rPr lang="en-US" i="1" dirty="0" smtClean="0"/>
              <a:t>The</a:t>
            </a:r>
            <a:r>
              <a:rPr lang="en-US" i="1" baseline="0" dirty="0" smtClean="0"/>
              <a:t> Language of Us and Them</a:t>
            </a:r>
            <a:r>
              <a:rPr lang="en-US" i="0" baseline="0" dirty="0" smtClean="0"/>
              <a:t> (</a:t>
            </a:r>
            <a:r>
              <a:rPr lang="en-US" i="0" baseline="0" dirty="0" err="1" smtClean="0"/>
              <a:t>Kluth</a:t>
            </a:r>
            <a:r>
              <a:rPr lang="en-US" i="0" baseline="0" dirty="0" smtClean="0"/>
              <a:t>, p. 193). </a:t>
            </a:r>
          </a:p>
          <a:p>
            <a:r>
              <a:rPr lang="en-US" i="0" baseline="0" dirty="0" smtClean="0"/>
              <a:t>We see “behaviors” instead of a person---and rightly so, since the behaviors aren’t in the normal gestalt we are used to seeing. </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Lori: ask the audience</a:t>
            </a:r>
            <a:r>
              <a:rPr lang="en-US" baseline="0" dirty="0" smtClean="0"/>
              <a:t> about this slide. What might an </a:t>
            </a:r>
            <a:r>
              <a:rPr lang="en-US" baseline="0" dirty="0" err="1" smtClean="0"/>
              <a:t>aspie</a:t>
            </a:r>
            <a:r>
              <a:rPr lang="en-US" baseline="0" dirty="0" smtClean="0"/>
              <a:t> react to? (changes from last slide)</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Refer to MAPS</a:t>
            </a:r>
          </a:p>
          <a:p>
            <a:pPr marL="228600" indent="-228600">
              <a:buAutoNum type="arabicPeriod"/>
            </a:pPr>
            <a:r>
              <a:rPr lang="en-US" dirty="0" smtClean="0"/>
              <a:t>Share</a:t>
            </a:r>
            <a:r>
              <a:rPr lang="en-US" baseline="0" dirty="0" smtClean="0"/>
              <a:t> interests of the students they know: call them out! “Don’t fight” their interests!</a:t>
            </a:r>
          </a:p>
          <a:p>
            <a:pPr marL="228600" indent="-228600">
              <a:buAutoNum type="arabicPeriod"/>
            </a:pPr>
            <a:r>
              <a:rPr lang="en-US" baseline="0" dirty="0" smtClean="0"/>
              <a:t>Routines will be key—call out a routine that works.</a:t>
            </a:r>
          </a:p>
          <a:p>
            <a:pPr marL="228600" indent="-228600">
              <a:buAutoNum type="arabicPeriod"/>
            </a:pPr>
            <a:r>
              <a:rPr lang="en-US" baseline="0" dirty="0" smtClean="0"/>
              <a:t>BEFORE next slide: have them stand up in pairs and pretend that they are asking a child to begin his paragraph about what he did on vacation. The child is leaning over twiddling with his shoe laces.  </a:t>
            </a:r>
            <a:r>
              <a:rPr lang="en-US" baseline="0" dirty="0" err="1" smtClean="0"/>
              <a:t>Roleplay</a:t>
            </a:r>
            <a:r>
              <a:rPr lang="en-US" baseline="0" dirty="0" smtClean="0"/>
              <a:t> asking the child to begin working on his paragraph.  STOP! Ask the teacher to repeat what he/she just said.  Was it a request? Was it polite? Was it a question? Did the teacher say “I would like you to”.</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pairs, discuss the concept you taught last period of the day right before coming to this conference.  What was abstract</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Pairs: </a:t>
            </a:r>
          </a:p>
          <a:p>
            <a:pPr marL="228600" indent="-228600">
              <a:buAutoNum type="arabicPeriod"/>
            </a:pPr>
            <a:r>
              <a:rPr lang="en-US" dirty="0" smtClean="0"/>
              <a:t>describe one physical</a:t>
            </a:r>
            <a:r>
              <a:rPr lang="en-US" baseline="0" dirty="0" smtClean="0"/>
              <a:t> environment adjustment that could be made next week.</a:t>
            </a:r>
          </a:p>
          <a:p>
            <a:pPr marL="228600" indent="-228600">
              <a:buAutoNum type="arabicPeriod"/>
            </a:pPr>
            <a:r>
              <a:rPr lang="en-US" baseline="0" dirty="0" smtClean="0"/>
              <a:t>Name a routine you would like to share with your teammates for consideration of a “team approach” in every subject for this child. </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If</a:t>
            </a:r>
            <a:r>
              <a:rPr lang="en-US" baseline="0" dirty="0" smtClean="0"/>
              <a:t> I were to bring your students in here, what phrase of yours would they mimic? Evaluate your phrase—is it a polite command? Will it work for students with ASD?</a:t>
            </a:r>
          </a:p>
          <a:p>
            <a:pPr marL="228600" indent="-228600">
              <a:buAutoNum type="arabicPeriod"/>
            </a:pPr>
            <a:r>
              <a:rPr lang="en-US" baseline="0" dirty="0" smtClean="0"/>
              <a:t>Create a request for work, in discrete measurable terms for the last learning task you had your students engage in on Wednesday?</a:t>
            </a:r>
          </a:p>
          <a:p>
            <a:pPr marL="228600" indent="-228600">
              <a:buAutoNum type="arabicPeriod"/>
            </a:pPr>
            <a:r>
              <a:rPr lang="en-US" baseline="0" dirty="0" smtClean="0"/>
              <a:t>What does your student argue with? Is she correct? How can you affirm her correctness, and then re-direct?</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Evaluate a melt-down that occurred recently.  How would </a:t>
            </a:r>
            <a:r>
              <a:rPr lang="en-US" i="1" dirty="0" smtClean="0"/>
              <a:t>priming</a:t>
            </a:r>
            <a:r>
              <a:rPr lang="en-US" i="0" baseline="0" dirty="0" smtClean="0"/>
              <a:t> have assisted the child?</a:t>
            </a:r>
          </a:p>
          <a:p>
            <a:pPr marL="228600" indent="-228600">
              <a:buAutoNum type="arabicPeriod"/>
            </a:pPr>
            <a:r>
              <a:rPr lang="en-US" i="0" baseline="0" dirty="0" smtClean="0"/>
              <a:t>How can you use behavioral moment in a task that you plan to teach on Monday?</a:t>
            </a:r>
          </a:p>
          <a:p>
            <a:pPr marL="228600" indent="-228600">
              <a:buAutoNum type="arabicPeriod"/>
            </a:pPr>
            <a:r>
              <a:rPr lang="en-US" i="0" baseline="0" dirty="0" smtClean="0"/>
              <a:t>What starting/stopping tasks does your child struggle with? Leaving the doorframe? Entering the cafeteria? Stopping erasing? Moving from Reading to Math? If she hasn’t’ finished, can you re-write the schedule noting that only 3 math problems will be done in Math at 10:00am and then list problems 4-8 down at the bottom of the schedule for At Home?</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Brainstorm with a partner a way to relate</a:t>
            </a:r>
            <a:r>
              <a:rPr lang="en-US" baseline="0" dirty="0" smtClean="0"/>
              <a:t> a recent topic that you taught to this child’s interests. Lori, model one with sports.  </a:t>
            </a:r>
            <a:endParaRPr lang="en-US" dirty="0"/>
          </a:p>
        </p:txBody>
      </p:sp>
      <p:sp>
        <p:nvSpPr>
          <p:cNvPr id="4" name="Slide Number Placeholder 3"/>
          <p:cNvSpPr>
            <a:spLocks noGrp="1"/>
          </p:cNvSpPr>
          <p:nvPr>
            <p:ph type="sldNum" sz="quarter" idx="10"/>
          </p:nvPr>
        </p:nvSpPr>
        <p:spPr/>
        <p:txBody>
          <a:bodyPr/>
          <a:lstStyle/>
          <a:p>
            <a:fld id="{07C974BE-2300-4132-B0FB-90511923B7EE}"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C43C9EB-F932-984E-83A8-DB16376CE005}" type="datetimeFigureOut">
              <a:rPr lang="en-US" smtClean="0"/>
              <a:pPr/>
              <a:t>2/1/2012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1AF2B4D-6B12-4EDF-87BB-2B55CECB66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A281EA-CFB1-C141-B532-2EC0F0298F2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A281EA-CFB1-C141-B532-2EC0F0298F25}"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A281EA-CFB1-C141-B532-2EC0F0298F2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7A281EA-CFB1-C141-B532-2EC0F0298F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7A281EA-CFB1-C141-B532-2EC0F0298F2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7A281EA-CFB1-C141-B532-2EC0F0298F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C43C9EB-F932-984E-83A8-DB16376CE005}" type="datetimeFigureOut">
              <a:rPr lang="en-US" smtClean="0"/>
              <a:pPr/>
              <a:t>2/1/2012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7A281EA-CFB1-C141-B532-2EC0F0298F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C43C9EB-F932-984E-83A8-DB16376CE005}" type="datetimeFigureOut">
              <a:rPr lang="en-US" smtClean="0"/>
              <a:pPr/>
              <a:t>2/1/2012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7A281EA-CFB1-C141-B532-2EC0F0298F25}"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A281EA-CFB1-C141-B532-2EC0F0298F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43C9EB-F932-984E-83A8-DB16376CE005}" type="datetimeFigureOut">
              <a:rPr lang="en-US" smtClean="0"/>
              <a:pPr/>
              <a:t>2/1/2012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7A281EA-CFB1-C141-B532-2EC0F0298F2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C43C9EB-F932-984E-83A8-DB16376CE005}" type="datetimeFigureOut">
              <a:rPr lang="en-US" smtClean="0"/>
              <a:pPr/>
              <a:t>2/1/2012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7A281EA-CFB1-C141-B532-2EC0F0298F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84" r:id="rId1"/>
    <p:sldLayoutId id="2147484385" r:id="rId2"/>
    <p:sldLayoutId id="2147484386" r:id="rId3"/>
    <p:sldLayoutId id="2147484387" r:id="rId4"/>
    <p:sldLayoutId id="2147484388" r:id="rId5"/>
    <p:sldLayoutId id="2147484389" r:id="rId6"/>
    <p:sldLayoutId id="2147484390" r:id="rId7"/>
    <p:sldLayoutId id="2147484391" r:id="rId8"/>
    <p:sldLayoutId id="2147484392" r:id="rId9"/>
    <p:sldLayoutId id="2147484393" r:id="rId10"/>
    <p:sldLayoutId id="2147484394"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5018"/>
            <a:ext cx="7772400" cy="2127635"/>
          </a:xfrm>
        </p:spPr>
        <p:txBody>
          <a:bodyPr>
            <a:normAutofit fontScale="90000"/>
          </a:bodyPr>
          <a:lstStyle/>
          <a:p>
            <a:r>
              <a:rPr lang="en-US" i="1" dirty="0" smtClean="0"/>
              <a:t>Autism Spectrum Disorders:  Responsive Teaching for the Elementary Classroom </a:t>
            </a:r>
            <a:endParaRPr lang="en-US" dirty="0"/>
          </a:p>
        </p:txBody>
      </p:sp>
      <p:sp>
        <p:nvSpPr>
          <p:cNvPr id="3" name="Subtitle 2"/>
          <p:cNvSpPr>
            <a:spLocks noGrp="1"/>
          </p:cNvSpPr>
          <p:nvPr>
            <p:ph type="subTitle" idx="1"/>
          </p:nvPr>
        </p:nvSpPr>
        <p:spPr>
          <a:xfrm>
            <a:off x="533400" y="3582362"/>
            <a:ext cx="7854696" cy="1752600"/>
          </a:xfrm>
        </p:spPr>
        <p:txBody>
          <a:bodyPr>
            <a:normAutofit/>
          </a:bodyPr>
          <a:lstStyle/>
          <a:p>
            <a:r>
              <a:rPr lang="en-US" b="1" dirty="0" smtClean="0"/>
              <a:t>Mennonite Educators Conference, 2012</a:t>
            </a:r>
          </a:p>
          <a:p>
            <a:r>
              <a:rPr lang="en-US" sz="2400" dirty="0" smtClean="0"/>
              <a:t>Workshop Session1</a:t>
            </a:r>
          </a:p>
          <a:p>
            <a:r>
              <a:rPr lang="en-US" sz="2400" dirty="0" smtClean="0"/>
              <a:t>Lori H. </a:t>
            </a:r>
            <a:r>
              <a:rPr lang="en-US" sz="2400" dirty="0" err="1" smtClean="0"/>
              <a:t>Leaman</a:t>
            </a:r>
            <a:r>
              <a:rPr lang="en-US" sz="2400" dirty="0" smtClean="0"/>
              <a:t>, </a:t>
            </a:r>
            <a:r>
              <a:rPr lang="en-US" sz="2400" dirty="0" err="1" smtClean="0"/>
              <a:t>Ed.D</a:t>
            </a:r>
            <a:endParaRPr lang="en-US" sz="2400" dirty="0" smtClean="0"/>
          </a:p>
          <a:p>
            <a:r>
              <a:rPr lang="en-US" sz="2400" dirty="0" smtClean="0"/>
              <a:t>Eastern Mennonite University</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3200" dirty="0" smtClean="0"/>
              <a:t>We fear encounters in which the other is free to be itself, to speak its own truth, to tell us what we may not wish to hear. We want those encounters on our own terms, so that we can control their outcomes, so that they will not threaten our view of world and self. </a:t>
            </a:r>
          </a:p>
          <a:p>
            <a:pPr lvl="1">
              <a:buNone/>
            </a:pPr>
            <a:r>
              <a:rPr lang="en-US" dirty="0" smtClean="0"/>
              <a:t>~ Parker Palmer, </a:t>
            </a:r>
            <a:r>
              <a:rPr lang="en-US" i="1" dirty="0" smtClean="0"/>
              <a:t>The Courage to Teach</a:t>
            </a:r>
            <a:endParaRPr lang="en-US" dirty="0" smtClean="0"/>
          </a:p>
          <a:p>
            <a:endParaRPr lang="en-US" dirty="0"/>
          </a:p>
        </p:txBody>
      </p:sp>
      <p:sp>
        <p:nvSpPr>
          <p:cNvPr id="3" name="Title 2"/>
          <p:cNvSpPr>
            <a:spLocks noGrp="1"/>
          </p:cNvSpPr>
          <p:nvPr>
            <p:ph type="title"/>
          </p:nvPr>
        </p:nvSpPr>
        <p:spPr/>
        <p:txBody>
          <a:bodyPr/>
          <a:lstStyle/>
          <a:p>
            <a:r>
              <a:rPr lang="en-US" dirty="0" smtClean="0"/>
              <a:t>Starting with Ourselves. . .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idx="1"/>
          </p:nvPr>
        </p:nvSpPr>
        <p:spPr>
          <a:xfrm>
            <a:off x="457200" y="539750"/>
            <a:ext cx="8229600" cy="5467350"/>
          </a:xfrm>
        </p:spPr>
        <p:txBody>
          <a:bodyPr/>
          <a:lstStyle/>
          <a:p>
            <a:pPr>
              <a:buNone/>
            </a:pPr>
            <a:r>
              <a:rPr lang="en-US" sz="3200" dirty="0" smtClean="0"/>
              <a:t>Teaching is a daily exercise in vulnerability. </a:t>
            </a:r>
          </a:p>
          <a:p>
            <a:pPr>
              <a:buNone/>
            </a:pPr>
            <a:endParaRPr lang="en-US" sz="3200" dirty="0" smtClean="0"/>
          </a:p>
          <a:p>
            <a:pPr>
              <a:buNone/>
            </a:pPr>
            <a:r>
              <a:rPr lang="en-US" sz="3200" dirty="0" smtClean="0"/>
              <a:t>What does it mean to listen to a voice before it is spoken? It means making space for the other, being aware of the other, paying attention to the other, honoring the other</a:t>
            </a:r>
            <a:r>
              <a:rPr lang="en-US" dirty="0" smtClean="0"/>
              <a:t>. </a:t>
            </a:r>
          </a:p>
          <a:p>
            <a:pPr lvl="3">
              <a:buNone/>
            </a:pPr>
            <a:r>
              <a:rPr lang="en-US" dirty="0" smtClean="0"/>
              <a:t>~ Parker Palmer, </a:t>
            </a:r>
            <a:r>
              <a:rPr lang="en-US" i="1" dirty="0" smtClean="0"/>
              <a:t>The Courage to Teach</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2"/>
            <a:r>
              <a:rPr lang="en-US" sz="2600" dirty="0" smtClean="0"/>
              <a:t>Which children do we represent today?</a:t>
            </a:r>
          </a:p>
          <a:p>
            <a:pPr lvl="4"/>
            <a:r>
              <a:rPr lang="en-US" sz="2300" dirty="0" smtClean="0"/>
              <a:t>Our own children? Our students?</a:t>
            </a:r>
          </a:p>
          <a:p>
            <a:pPr lvl="4"/>
            <a:r>
              <a:rPr lang="en-US" sz="2300" dirty="0" err="1" smtClean="0"/>
              <a:t>Asperger</a:t>
            </a:r>
            <a:r>
              <a:rPr lang="en-US" sz="2300" dirty="0" smtClean="0"/>
              <a:t> Syndrome? Autism? Suspected ASD?</a:t>
            </a:r>
          </a:p>
          <a:p>
            <a:pPr lvl="2"/>
            <a:endParaRPr lang="en-US" sz="2600" dirty="0" smtClean="0"/>
          </a:p>
          <a:p>
            <a:pPr lvl="2"/>
            <a:r>
              <a:rPr lang="en-US" sz="2600" dirty="0" smtClean="0"/>
              <a:t>Which fears do we represent today?</a:t>
            </a:r>
          </a:p>
          <a:p>
            <a:pPr lvl="2">
              <a:buNone/>
            </a:pPr>
            <a:endParaRPr lang="en-US" sz="2600" dirty="0" smtClean="0"/>
          </a:p>
          <a:p>
            <a:pPr lvl="2">
              <a:buNone/>
            </a:pPr>
            <a:endParaRPr lang="en-US" sz="2600" dirty="0" smtClean="0"/>
          </a:p>
          <a:p>
            <a:pPr lvl="2"/>
            <a:r>
              <a:rPr lang="en-US" sz="2600" dirty="0" smtClean="0"/>
              <a:t>Which hopes do we represent today?</a:t>
            </a:r>
            <a:endParaRPr lang="en-US" sz="2600" dirty="0"/>
          </a:p>
        </p:txBody>
      </p:sp>
      <p:sp>
        <p:nvSpPr>
          <p:cNvPr id="3" name="Title 2"/>
          <p:cNvSpPr>
            <a:spLocks noGrp="1"/>
          </p:cNvSpPr>
          <p:nvPr>
            <p:ph type="title"/>
          </p:nvPr>
        </p:nvSpPr>
        <p:spPr/>
        <p:txBody>
          <a:bodyPr/>
          <a:lstStyle/>
          <a:p>
            <a:r>
              <a:rPr lang="en-US" dirty="0" smtClean="0"/>
              <a:t>Starting with Ourselves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586753"/>
            <a:ext cx="9144000" cy="4971182"/>
          </a:xfrm>
        </p:spPr>
        <p:txBody>
          <a:bodyPr>
            <a:normAutofit fontScale="92500" lnSpcReduction="20000"/>
          </a:bodyPr>
          <a:lstStyle/>
          <a:p>
            <a:pPr lvl="1">
              <a:buNone/>
            </a:pPr>
            <a:endParaRPr lang="en-US" sz="2400" b="1" dirty="0" smtClean="0"/>
          </a:p>
          <a:p>
            <a:pPr lvl="1">
              <a:buNone/>
            </a:pPr>
            <a:r>
              <a:rPr lang="en-US" sz="2800" b="1" dirty="0" smtClean="0"/>
              <a:t>Spectrum </a:t>
            </a:r>
            <a:r>
              <a:rPr lang="en-US" sz="2800" dirty="0" smtClean="0"/>
              <a:t>Disorder:</a:t>
            </a:r>
            <a:r>
              <a:rPr lang="en-US" sz="2800" b="1" dirty="0" smtClean="0"/>
              <a:t> </a:t>
            </a:r>
            <a:r>
              <a:rPr lang="en-US" sz="2800" dirty="0" smtClean="0"/>
              <a:t>SO, the characteristics vary. </a:t>
            </a:r>
          </a:p>
          <a:p>
            <a:pPr lvl="1">
              <a:buNone/>
            </a:pPr>
            <a:endParaRPr lang="en-US" sz="2800" b="1" dirty="0" smtClean="0"/>
          </a:p>
          <a:p>
            <a:pPr lvl="1">
              <a:buNone/>
            </a:pPr>
            <a:r>
              <a:rPr lang="en-US" sz="2800" b="1" dirty="0" smtClean="0"/>
              <a:t>Two most common disorders: </a:t>
            </a:r>
          </a:p>
          <a:p>
            <a:pPr marL="1371600" lvl="3" indent="-457200">
              <a:buFont typeface="+mj-lt"/>
              <a:buAutoNum type="arabicPeriod"/>
            </a:pPr>
            <a:r>
              <a:rPr lang="en-US" sz="2800" b="1" dirty="0" smtClean="0"/>
              <a:t>Autistic Disorder (Autism) affects 3 areas: </a:t>
            </a:r>
          </a:p>
          <a:p>
            <a:pPr marL="1485900" lvl="4" indent="-342900"/>
            <a:r>
              <a:rPr lang="en-US" sz="2800" dirty="0" smtClean="0"/>
              <a:t>Social Impairments</a:t>
            </a:r>
          </a:p>
          <a:p>
            <a:pPr marL="1485900" lvl="4" indent="-342900"/>
            <a:r>
              <a:rPr lang="en-US" sz="2800" dirty="0" smtClean="0"/>
              <a:t>Communication Impairments</a:t>
            </a:r>
          </a:p>
          <a:p>
            <a:pPr marL="1485900" lvl="4" indent="-342900"/>
            <a:r>
              <a:rPr lang="en-US" sz="2800" dirty="0" smtClean="0"/>
              <a:t>Narrowed Interests/Activities</a:t>
            </a:r>
          </a:p>
          <a:p>
            <a:pPr marL="1485900" lvl="4" indent="-342900"/>
            <a:r>
              <a:rPr lang="en-US" sz="2800" dirty="0" smtClean="0"/>
              <a:t>IQ: may be below, normal, or above</a:t>
            </a:r>
          </a:p>
          <a:p>
            <a:pPr marL="1371600" lvl="3" indent="-457200">
              <a:buFont typeface="+mj-lt"/>
              <a:buAutoNum type="arabicPeriod"/>
            </a:pPr>
            <a:r>
              <a:rPr lang="en-US" sz="2800" b="1" dirty="0" err="1" smtClean="0"/>
              <a:t>Asperger</a:t>
            </a:r>
            <a:r>
              <a:rPr lang="en-US" sz="2800" b="1" dirty="0" smtClean="0"/>
              <a:t> Syndrome affects 2 areas:</a:t>
            </a:r>
          </a:p>
          <a:p>
            <a:pPr marL="1600200" lvl="4" indent="-457200"/>
            <a:r>
              <a:rPr lang="en-US" sz="2800" dirty="0" smtClean="0"/>
              <a:t>Social Impairments</a:t>
            </a:r>
          </a:p>
          <a:p>
            <a:pPr marL="1600200" lvl="4" indent="-457200"/>
            <a:r>
              <a:rPr lang="en-US" sz="2800" dirty="0" smtClean="0"/>
              <a:t>Narrowed Interests/Activities</a:t>
            </a:r>
          </a:p>
          <a:p>
            <a:pPr marL="1600200" lvl="4" indent="-457200"/>
            <a:r>
              <a:rPr lang="en-US" sz="2800" dirty="0" smtClean="0"/>
              <a:t>IQ: normal or above</a:t>
            </a:r>
          </a:p>
          <a:p>
            <a:endParaRPr lang="en-US" dirty="0"/>
          </a:p>
        </p:txBody>
      </p:sp>
      <p:sp>
        <p:nvSpPr>
          <p:cNvPr id="2" name="Title 1"/>
          <p:cNvSpPr>
            <a:spLocks noGrp="1"/>
          </p:cNvSpPr>
          <p:nvPr>
            <p:ph type="title"/>
          </p:nvPr>
        </p:nvSpPr>
        <p:spPr>
          <a:xfrm>
            <a:off x="290945" y="274638"/>
            <a:ext cx="8395855" cy="1143000"/>
          </a:xfrm>
        </p:spPr>
        <p:txBody>
          <a:bodyPr>
            <a:noAutofit/>
          </a:bodyPr>
          <a:lstStyle/>
          <a:p>
            <a:pPr algn="ctr"/>
            <a:r>
              <a:rPr lang="en-US" sz="3200" dirty="0" smtClean="0"/>
              <a:t>Defining Autism Spectrum (ASD) Disorders</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Research: </a:t>
            </a:r>
            <a:br>
              <a:rPr lang="en-US" dirty="0" smtClean="0"/>
            </a:br>
            <a:r>
              <a:rPr lang="en-US" dirty="0" smtClean="0"/>
              <a:t>We Know Very Little</a:t>
            </a:r>
            <a:endParaRPr lang="en-US" dirty="0"/>
          </a:p>
        </p:txBody>
      </p:sp>
      <p:sp>
        <p:nvSpPr>
          <p:cNvPr id="3" name="Text Placeholder 2"/>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1">
            <a:normAutofit/>
          </a:bodyPr>
          <a:lstStyle/>
          <a:p>
            <a:r>
              <a:rPr lang="en-US" sz="2400" dirty="0" smtClean="0"/>
              <a:t>Brain circumference and gray matter may be larger than typical child (</a:t>
            </a:r>
            <a:r>
              <a:rPr lang="en-US" sz="2400" dirty="0" err="1" smtClean="0"/>
              <a:t>Meggido</a:t>
            </a:r>
            <a:r>
              <a:rPr lang="en-US" sz="2400" dirty="0" smtClean="0"/>
              <a:t> et al, 2006). </a:t>
            </a:r>
          </a:p>
          <a:p>
            <a:pPr>
              <a:buNone/>
            </a:pPr>
            <a:endParaRPr lang="en-US" sz="2400" dirty="0" smtClean="0"/>
          </a:p>
          <a:p>
            <a:r>
              <a:rPr lang="en-US" sz="2400" dirty="0" smtClean="0"/>
              <a:t>Brain structures may be anatomically different in size, size of cells within the structure, or number of cells (Heflin &amp; Alamo, 2007).</a:t>
            </a:r>
          </a:p>
          <a:p>
            <a:pPr>
              <a:buNone/>
            </a:pPr>
            <a:endParaRPr lang="en-US" sz="2400" dirty="0" smtClean="0"/>
          </a:p>
          <a:p>
            <a:r>
              <a:rPr lang="en-US" sz="2400" dirty="0" smtClean="0"/>
              <a:t>Genes do not express themselves differently (as is typical) across different parts of the brain (</a:t>
            </a:r>
            <a:r>
              <a:rPr lang="en-US" sz="2400" dirty="0" err="1" smtClean="0"/>
              <a:t>Voineagu</a:t>
            </a:r>
            <a:r>
              <a:rPr lang="en-US" sz="2400" dirty="0" smtClean="0"/>
              <a:t> et al, 2011).</a:t>
            </a:r>
            <a:endParaRPr lang="en-US" sz="2400" dirty="0"/>
          </a:p>
        </p:txBody>
      </p:sp>
      <p:sp>
        <p:nvSpPr>
          <p:cNvPr id="3" name="Title 2"/>
          <p:cNvSpPr>
            <a:spLocks noGrp="1"/>
          </p:cNvSpPr>
          <p:nvPr>
            <p:ph type="title"/>
          </p:nvPr>
        </p:nvSpPr>
        <p:spPr/>
        <p:txBody>
          <a:bodyPr>
            <a:normAutofit/>
          </a:bodyPr>
          <a:lstStyle/>
          <a:p>
            <a:r>
              <a:rPr lang="en-US" dirty="0" smtClean="0"/>
              <a:t>Suspected Differences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Affected (possible) Brain Structures</a:t>
            </a:r>
            <a:endParaRPr lang="en-US" dirty="0"/>
          </a:p>
        </p:txBody>
      </p:sp>
      <p:sp>
        <p:nvSpPr>
          <p:cNvPr id="3" name="Text Placeholder 2"/>
          <p:cNvSpPr>
            <a:spLocks noGrp="1"/>
          </p:cNvSpPr>
          <p:nvPr>
            <p:ph type="body" idx="1"/>
          </p:nvPr>
        </p:nvSpPr>
        <p:spPr>
          <a:xfrm>
            <a:off x="604837" y="1035050"/>
            <a:ext cx="4040188" cy="762000"/>
          </a:xfrm>
        </p:spPr>
        <p:txBody>
          <a:bodyPr/>
          <a:lstStyle/>
          <a:p>
            <a:r>
              <a:rPr lang="en-US" dirty="0" smtClean="0"/>
              <a:t>Brain Structures</a:t>
            </a:r>
            <a:endParaRPr lang="en-US" dirty="0"/>
          </a:p>
        </p:txBody>
      </p:sp>
      <p:sp>
        <p:nvSpPr>
          <p:cNvPr id="4" name="Text Placeholder 3"/>
          <p:cNvSpPr>
            <a:spLocks noGrp="1"/>
          </p:cNvSpPr>
          <p:nvPr>
            <p:ph type="body" sz="half" idx="3"/>
          </p:nvPr>
        </p:nvSpPr>
        <p:spPr>
          <a:xfrm>
            <a:off x="4645025" y="1035050"/>
            <a:ext cx="4041775" cy="762000"/>
          </a:xfrm>
        </p:spPr>
        <p:txBody>
          <a:bodyPr/>
          <a:lstStyle/>
          <a:p>
            <a:r>
              <a:rPr lang="en-US" dirty="0" smtClean="0"/>
              <a:t>Possible Effects</a:t>
            </a:r>
            <a:endParaRPr lang="en-US" dirty="0"/>
          </a:p>
        </p:txBody>
      </p:sp>
      <p:sp>
        <p:nvSpPr>
          <p:cNvPr id="5" name="Content Placeholder 4"/>
          <p:cNvSpPr>
            <a:spLocks noGrp="1"/>
          </p:cNvSpPr>
          <p:nvPr>
            <p:ph sz="quarter" idx="2"/>
          </p:nvPr>
        </p:nvSpPr>
        <p:spPr>
          <a:xfrm>
            <a:off x="604837" y="1797050"/>
            <a:ext cx="4040188" cy="4488873"/>
          </a:xfrm>
        </p:spPr>
        <p:txBody>
          <a:bodyPr>
            <a:normAutofit lnSpcReduction="10000"/>
          </a:bodyPr>
          <a:lstStyle/>
          <a:p>
            <a:pPr>
              <a:buNone/>
            </a:pPr>
            <a:r>
              <a:rPr lang="en-US" dirty="0" smtClean="0"/>
              <a:t>Variance in Brain Stem</a:t>
            </a:r>
          </a:p>
          <a:p>
            <a:pPr>
              <a:buNone/>
            </a:pPr>
            <a:endParaRPr lang="en-US" dirty="0" smtClean="0"/>
          </a:p>
          <a:p>
            <a:pPr>
              <a:buNone/>
            </a:pPr>
            <a:endParaRPr lang="en-US" dirty="0" smtClean="0"/>
          </a:p>
          <a:p>
            <a:pPr>
              <a:buNone/>
            </a:pPr>
            <a:endParaRPr lang="en-US" dirty="0" smtClean="0"/>
          </a:p>
          <a:p>
            <a:pPr>
              <a:buNone/>
            </a:pPr>
            <a:r>
              <a:rPr lang="en-US" dirty="0" smtClean="0"/>
              <a:t>Variance in Limbic System </a:t>
            </a:r>
            <a:r>
              <a:rPr lang="en-US" sz="2000" dirty="0" smtClean="0"/>
              <a:t>(hippocampus/</a:t>
            </a:r>
            <a:r>
              <a:rPr lang="en-US" sz="2000" dirty="0" err="1" smtClean="0"/>
              <a:t>amygdala</a:t>
            </a:r>
            <a:r>
              <a:rPr lang="en-US" sz="2000" dirty="0" smtClean="0"/>
              <a:t>)</a:t>
            </a:r>
          </a:p>
          <a:p>
            <a:pPr>
              <a:buNone/>
            </a:pPr>
            <a:endParaRPr lang="en-US" sz="2000" dirty="0" smtClean="0"/>
          </a:p>
          <a:p>
            <a:pPr>
              <a:buNone/>
            </a:pPr>
            <a:endParaRPr lang="en-US" sz="2000" dirty="0" smtClean="0"/>
          </a:p>
          <a:p>
            <a:pPr>
              <a:buNone/>
            </a:pPr>
            <a:r>
              <a:rPr lang="en-US" dirty="0" smtClean="0"/>
              <a:t>Variance in Cerebellum/Purkinje Cells</a:t>
            </a:r>
            <a:endParaRPr lang="en-US" dirty="0"/>
          </a:p>
        </p:txBody>
      </p:sp>
      <p:sp>
        <p:nvSpPr>
          <p:cNvPr id="6" name="Content Placeholder 5"/>
          <p:cNvSpPr>
            <a:spLocks noGrp="1"/>
          </p:cNvSpPr>
          <p:nvPr>
            <p:ph sz="quarter" idx="4"/>
          </p:nvPr>
        </p:nvSpPr>
        <p:spPr>
          <a:xfrm>
            <a:off x="4645025" y="1797050"/>
            <a:ext cx="4041775" cy="4488873"/>
          </a:xfrm>
        </p:spPr>
        <p:txBody>
          <a:bodyPr>
            <a:normAutofit lnSpcReduction="10000"/>
          </a:bodyPr>
          <a:lstStyle/>
          <a:p>
            <a:r>
              <a:rPr lang="en-US" dirty="0" smtClean="0"/>
              <a:t>Affects response to sensory information and auditory information.</a:t>
            </a:r>
          </a:p>
          <a:p>
            <a:r>
              <a:rPr lang="en-US" dirty="0" smtClean="0"/>
              <a:t>Affects ability to generalize, form associations, understand patterns.</a:t>
            </a:r>
          </a:p>
          <a:p>
            <a:endParaRPr lang="en-US" dirty="0" smtClean="0"/>
          </a:p>
          <a:p>
            <a:r>
              <a:rPr lang="en-US" dirty="0" smtClean="0"/>
              <a:t>Affects ability to predict, filter information, and shift attention.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65000"/>
          </a:blip>
          <a:srcRect/>
          <a:stretch>
            <a:fillRect/>
          </a:stretch>
        </p:blipFill>
        <p:spPr bwMode="auto">
          <a:xfrm>
            <a:off x="3302159" y="4016375"/>
            <a:ext cx="2155825" cy="2155825"/>
          </a:xfrm>
          <a:prstGeom prst="rect">
            <a:avLst/>
          </a:prstGeom>
          <a:noFill/>
          <a:ln w="9525">
            <a:noFill/>
            <a:miter lim="800000"/>
            <a:headEnd/>
            <a:tailEnd/>
          </a:ln>
        </p:spPr>
      </p:pic>
      <p:sp>
        <p:nvSpPr>
          <p:cNvPr id="2" name="Title 1"/>
          <p:cNvSpPr>
            <a:spLocks noGrp="1"/>
          </p:cNvSpPr>
          <p:nvPr>
            <p:ph type="title"/>
          </p:nvPr>
        </p:nvSpPr>
        <p:spPr>
          <a:xfrm>
            <a:off x="193965" y="273050"/>
            <a:ext cx="8714508" cy="1143000"/>
          </a:xfrm>
        </p:spPr>
        <p:txBody>
          <a:bodyPr>
            <a:normAutofit fontScale="90000"/>
          </a:bodyPr>
          <a:lstStyle/>
          <a:p>
            <a:r>
              <a:rPr lang="en-US" dirty="0" smtClean="0"/>
              <a:t>Brain Stem Variance: Possible Effects</a:t>
            </a:r>
            <a:endParaRPr lang="en-US" dirty="0"/>
          </a:p>
        </p:txBody>
      </p:sp>
      <p:sp>
        <p:nvSpPr>
          <p:cNvPr id="3" name="Text Placeholder 2"/>
          <p:cNvSpPr>
            <a:spLocks noGrp="1"/>
          </p:cNvSpPr>
          <p:nvPr>
            <p:ph type="body" idx="1"/>
          </p:nvPr>
        </p:nvSpPr>
        <p:spPr>
          <a:xfrm>
            <a:off x="457200" y="1035050"/>
            <a:ext cx="4040188" cy="762000"/>
          </a:xfrm>
        </p:spPr>
        <p:txBody>
          <a:bodyPr/>
          <a:lstStyle/>
          <a:p>
            <a:r>
              <a:rPr lang="en-US" dirty="0" smtClean="0"/>
              <a:t>Possible Effects </a:t>
            </a:r>
            <a:endParaRPr lang="en-US" dirty="0"/>
          </a:p>
        </p:txBody>
      </p:sp>
      <p:sp>
        <p:nvSpPr>
          <p:cNvPr id="4" name="Text Placeholder 3"/>
          <p:cNvSpPr>
            <a:spLocks noGrp="1"/>
          </p:cNvSpPr>
          <p:nvPr>
            <p:ph type="body" sz="half" idx="3"/>
          </p:nvPr>
        </p:nvSpPr>
        <p:spPr>
          <a:xfrm>
            <a:off x="4866698" y="1063294"/>
            <a:ext cx="4041775" cy="762000"/>
          </a:xfrm>
        </p:spPr>
        <p:txBody>
          <a:bodyPr/>
          <a:lstStyle/>
          <a:p>
            <a:r>
              <a:rPr lang="en-US" dirty="0" smtClean="0"/>
              <a:t>Possible Resulting Needs</a:t>
            </a:r>
            <a:endParaRPr lang="en-US" dirty="0"/>
          </a:p>
        </p:txBody>
      </p:sp>
      <p:sp>
        <p:nvSpPr>
          <p:cNvPr id="5" name="Content Placeholder 4"/>
          <p:cNvSpPr>
            <a:spLocks noGrp="1"/>
          </p:cNvSpPr>
          <p:nvPr>
            <p:ph sz="quarter" idx="2"/>
          </p:nvPr>
        </p:nvSpPr>
        <p:spPr>
          <a:xfrm>
            <a:off x="457200" y="1825294"/>
            <a:ext cx="4040188" cy="4346906"/>
          </a:xfrm>
        </p:spPr>
        <p:txBody>
          <a:bodyPr>
            <a:normAutofit lnSpcReduction="10000"/>
          </a:bodyPr>
          <a:lstStyle/>
          <a:p>
            <a:pPr>
              <a:buNone/>
            </a:pPr>
            <a:r>
              <a:rPr lang="en-US" dirty="0" smtClean="0"/>
              <a:t>Over-responsive, or under-responsive, to stimuli</a:t>
            </a:r>
          </a:p>
          <a:p>
            <a:pPr>
              <a:buNone/>
            </a:pPr>
            <a:endParaRPr lang="en-US" dirty="0" smtClean="0"/>
          </a:p>
          <a:p>
            <a:pPr>
              <a:buNone/>
            </a:pPr>
            <a:endParaRPr lang="en-US" dirty="0" smtClean="0"/>
          </a:p>
          <a:p>
            <a:pPr>
              <a:buNone/>
            </a:pPr>
            <a:r>
              <a:rPr lang="en-US" dirty="0" smtClean="0"/>
              <a:t>May have difficulty receiving auditory information</a:t>
            </a:r>
          </a:p>
          <a:p>
            <a:pPr>
              <a:buNone/>
            </a:pPr>
            <a:endParaRPr lang="en-US" dirty="0" smtClean="0"/>
          </a:p>
          <a:p>
            <a:pPr>
              <a:buNone/>
            </a:pPr>
            <a:endParaRPr lang="en-US" dirty="0" smtClean="0"/>
          </a:p>
          <a:p>
            <a:pPr>
              <a:buNone/>
            </a:pPr>
            <a:r>
              <a:rPr lang="en-US" dirty="0" smtClean="0"/>
              <a:t>“Robotic movement”—head moves with body.</a:t>
            </a:r>
            <a:endParaRPr lang="en-US" dirty="0"/>
          </a:p>
        </p:txBody>
      </p:sp>
      <p:sp>
        <p:nvSpPr>
          <p:cNvPr id="6" name="Content Placeholder 5"/>
          <p:cNvSpPr>
            <a:spLocks noGrp="1"/>
          </p:cNvSpPr>
          <p:nvPr>
            <p:ph sz="quarter" idx="4"/>
          </p:nvPr>
        </p:nvSpPr>
        <p:spPr>
          <a:xfrm>
            <a:off x="4866698" y="1825294"/>
            <a:ext cx="4041775" cy="4173724"/>
          </a:xfrm>
        </p:spPr>
        <p:txBody>
          <a:bodyPr>
            <a:normAutofit fontScale="92500"/>
          </a:bodyPr>
          <a:lstStyle/>
          <a:p>
            <a:pPr>
              <a:buFont typeface="Wingdings" pitchFamily="2" charset="2"/>
              <a:buChar char="Ø"/>
            </a:pPr>
            <a:r>
              <a:rPr lang="en-US" dirty="0" smtClean="0"/>
              <a:t>Observe the “out of sorts” behavior: consider decreasing/increasing texture, lighting, noise, etc. Survey the parents to find out needs.</a:t>
            </a:r>
          </a:p>
          <a:p>
            <a:pPr>
              <a:buFont typeface="Wingdings" pitchFamily="2" charset="2"/>
              <a:buChar char="Ø"/>
            </a:pPr>
            <a:r>
              <a:rPr lang="en-US" dirty="0" smtClean="0"/>
              <a:t>Provide visuals as you teach, for information and for behavioral cues.</a:t>
            </a:r>
          </a:p>
          <a:p>
            <a:pPr>
              <a:buFont typeface="Wingdings" pitchFamily="2" charset="2"/>
              <a:buChar char="Ø"/>
            </a:pPr>
            <a:endParaRPr lang="en-US" dirty="0" smtClean="0"/>
          </a:p>
          <a:p>
            <a:pPr>
              <a:buNone/>
            </a:pPr>
            <a:r>
              <a:rPr lang="en-US" dirty="0" smtClean="0"/>
              <a:t> </a:t>
            </a:r>
          </a:p>
          <a:p>
            <a:pPr>
              <a:buFont typeface="Wingdings" pitchFamily="2" charset="2"/>
              <a:buChar char="Ø"/>
            </a:pPr>
            <a:r>
              <a:rPr lang="en-US" dirty="0" smtClean="0"/>
              <a:t>Don’t take it personally.</a:t>
            </a:r>
            <a:endParaRPr lang="en-US" dirty="0"/>
          </a:p>
        </p:txBody>
      </p:sp>
      <p:sp>
        <p:nvSpPr>
          <p:cNvPr id="7" name="Striped Right Arrow 6"/>
          <p:cNvSpPr/>
          <p:nvPr/>
        </p:nvSpPr>
        <p:spPr>
          <a:xfrm>
            <a:off x="3519054" y="1239404"/>
            <a:ext cx="748145" cy="353291"/>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a:xfrm>
            <a:off x="1843088" y="6407944"/>
            <a:ext cx="4887665" cy="365125"/>
          </a:xfrm>
        </p:spPr>
        <p:txBody>
          <a:bodyPr/>
          <a:lstStyle/>
          <a:p>
            <a:r>
              <a:rPr lang="en-US" dirty="0" smtClean="0"/>
              <a:t>Heflin &amp; </a:t>
            </a:r>
            <a:r>
              <a:rPr lang="en-US" dirty="0" err="1" smtClean="0"/>
              <a:t>Alaimo</a:t>
            </a:r>
            <a:r>
              <a:rPr lang="en-US" dirty="0" smtClean="0"/>
              <a:t> (2007); http://www.ayushveda.com/magazine/wp-content/uploads/2011/05/Autistic-Child.jpg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Limbic System Variance: Possible Effects </a:t>
            </a:r>
            <a:r>
              <a:rPr lang="en-US" sz="2200" dirty="0" smtClean="0"/>
              <a:t>(Your LS gathers psychological meaning)</a:t>
            </a:r>
            <a:endParaRPr lang="en-US" sz="2200" dirty="0"/>
          </a:p>
        </p:txBody>
      </p:sp>
      <p:sp>
        <p:nvSpPr>
          <p:cNvPr id="3" name="Text Placeholder 2"/>
          <p:cNvSpPr>
            <a:spLocks noGrp="1"/>
          </p:cNvSpPr>
          <p:nvPr>
            <p:ph type="body" idx="1"/>
          </p:nvPr>
        </p:nvSpPr>
        <p:spPr>
          <a:xfrm>
            <a:off x="457200" y="1416050"/>
            <a:ext cx="4040188" cy="762000"/>
          </a:xfrm>
        </p:spPr>
        <p:txBody>
          <a:bodyPr/>
          <a:lstStyle/>
          <a:p>
            <a:r>
              <a:rPr lang="en-US" dirty="0" smtClean="0"/>
              <a:t>Possible Effects </a:t>
            </a:r>
            <a:endParaRPr lang="en-US" dirty="0"/>
          </a:p>
        </p:txBody>
      </p:sp>
      <p:sp>
        <p:nvSpPr>
          <p:cNvPr id="4" name="Text Placeholder 3"/>
          <p:cNvSpPr>
            <a:spLocks noGrp="1"/>
          </p:cNvSpPr>
          <p:nvPr>
            <p:ph type="body" sz="half" idx="3"/>
          </p:nvPr>
        </p:nvSpPr>
        <p:spPr>
          <a:xfrm>
            <a:off x="4709865" y="1416050"/>
            <a:ext cx="4041775" cy="762000"/>
          </a:xfrm>
        </p:spPr>
        <p:txBody>
          <a:bodyPr/>
          <a:lstStyle/>
          <a:p>
            <a:r>
              <a:rPr lang="en-US" dirty="0" smtClean="0"/>
              <a:t>Possible Resulting Needs</a:t>
            </a:r>
            <a:endParaRPr lang="en-US" dirty="0"/>
          </a:p>
        </p:txBody>
      </p:sp>
      <p:sp>
        <p:nvSpPr>
          <p:cNvPr id="5" name="Content Placeholder 4"/>
          <p:cNvSpPr>
            <a:spLocks noGrp="1"/>
          </p:cNvSpPr>
          <p:nvPr>
            <p:ph sz="quarter" idx="2"/>
          </p:nvPr>
        </p:nvSpPr>
        <p:spPr>
          <a:xfrm>
            <a:off x="457200" y="2178050"/>
            <a:ext cx="4040188" cy="3941763"/>
          </a:xfrm>
        </p:spPr>
        <p:txBody>
          <a:bodyPr>
            <a:normAutofit fontScale="92500"/>
          </a:bodyPr>
          <a:lstStyle/>
          <a:p>
            <a:pPr>
              <a:buFont typeface="Courier New" pitchFamily="49" charset="0"/>
              <a:buChar char="o"/>
            </a:pPr>
            <a:r>
              <a:rPr lang="en-US" dirty="0" smtClean="0"/>
              <a:t>May fixate on a habit/object.</a:t>
            </a:r>
          </a:p>
          <a:p>
            <a:pPr>
              <a:buFont typeface="Courier New" pitchFamily="49" charset="0"/>
              <a:buChar char="o"/>
            </a:pPr>
            <a:r>
              <a:rPr lang="en-US" dirty="0" smtClean="0"/>
              <a:t>May form incorrect associations. </a:t>
            </a:r>
          </a:p>
          <a:p>
            <a:pPr>
              <a:buFont typeface="Courier New" pitchFamily="49" charset="0"/>
              <a:buChar char="o"/>
            </a:pPr>
            <a:r>
              <a:rPr lang="en-US" dirty="0" smtClean="0"/>
              <a:t>Difficulty processing experiences and events: poor representational memory. Slow processing.</a:t>
            </a:r>
          </a:p>
          <a:p>
            <a:pPr>
              <a:buFont typeface="Courier New" pitchFamily="49" charset="0"/>
              <a:buChar char="o"/>
            </a:pPr>
            <a:r>
              <a:rPr lang="en-US" dirty="0" smtClean="0"/>
              <a:t>Difficulty with cause/effect.</a:t>
            </a:r>
          </a:p>
        </p:txBody>
      </p:sp>
      <p:sp>
        <p:nvSpPr>
          <p:cNvPr id="6" name="Content Placeholder 5"/>
          <p:cNvSpPr>
            <a:spLocks noGrp="1"/>
          </p:cNvSpPr>
          <p:nvPr>
            <p:ph sz="quarter" idx="4"/>
          </p:nvPr>
        </p:nvSpPr>
        <p:spPr>
          <a:xfrm>
            <a:off x="4645025" y="2178050"/>
            <a:ext cx="4041775" cy="3941763"/>
          </a:xfrm>
        </p:spPr>
        <p:txBody>
          <a:bodyPr/>
          <a:lstStyle/>
          <a:p>
            <a:pPr>
              <a:buFont typeface="Wingdings" pitchFamily="2" charset="2"/>
              <a:buChar char="Ø"/>
            </a:pPr>
            <a:r>
              <a:rPr lang="en-US" dirty="0" smtClean="0"/>
              <a:t>Use interests to motivate; link to subject you teach.</a:t>
            </a:r>
          </a:p>
          <a:p>
            <a:pPr>
              <a:buFont typeface="Wingdings" pitchFamily="2" charset="2"/>
              <a:buChar char="Ø"/>
            </a:pPr>
            <a:r>
              <a:rPr lang="en-US" dirty="0" smtClean="0"/>
              <a:t>Directly teach associations.</a:t>
            </a:r>
          </a:p>
          <a:p>
            <a:pPr>
              <a:buFont typeface="Wingdings" pitchFamily="2" charset="2"/>
              <a:buChar char="Ø"/>
            </a:pPr>
            <a:r>
              <a:rPr lang="en-US" dirty="0" smtClean="0"/>
              <a:t>Point out the meaning of experiences.</a:t>
            </a:r>
          </a:p>
          <a:p>
            <a:pPr>
              <a:buFont typeface="Wingdings" pitchFamily="2" charset="2"/>
              <a:buChar char="Ø"/>
            </a:pPr>
            <a:r>
              <a:rPr lang="en-US" dirty="0" smtClean="0"/>
              <a:t>Directly teach cause/effect.</a:t>
            </a:r>
            <a:endParaRPr lang="en-US" dirty="0"/>
          </a:p>
        </p:txBody>
      </p:sp>
      <p:sp>
        <p:nvSpPr>
          <p:cNvPr id="7" name="Striped Right Arrow 6"/>
          <p:cNvSpPr/>
          <p:nvPr/>
        </p:nvSpPr>
        <p:spPr>
          <a:xfrm>
            <a:off x="3519054" y="1620982"/>
            <a:ext cx="748145" cy="353291"/>
          </a:xfrm>
          <a:prstGeom prst="strip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a:xfrm>
            <a:off x="1728788" y="6407944"/>
            <a:ext cx="5001965" cy="365125"/>
          </a:xfrm>
        </p:spPr>
        <p:txBody>
          <a:bodyPr/>
          <a:lstStyle/>
          <a:p>
            <a:r>
              <a:rPr lang="en-US" dirty="0" smtClean="0"/>
              <a:t>Heflin &amp; </a:t>
            </a:r>
            <a:r>
              <a:rPr lang="en-US" dirty="0" err="1" smtClean="0"/>
              <a:t>Alaimo</a:t>
            </a:r>
            <a:r>
              <a:rPr lang="en-US" dirty="0" smtClean="0"/>
              <a:t>, 2007; http://cache2.artprintimages.com/p/LRG/10/1079/BX5V000Z/art-print/mike-feeley-spoons.jpg</a:t>
            </a:r>
            <a:endParaRPr lang="en-US" dirty="0"/>
          </a:p>
        </p:txBody>
      </p:sp>
      <p:pic>
        <p:nvPicPr>
          <p:cNvPr id="3075" name="Picture 3"/>
          <p:cNvPicPr>
            <a:picLocks noChangeAspect="1" noChangeArrowheads="1"/>
          </p:cNvPicPr>
          <p:nvPr/>
        </p:nvPicPr>
        <p:blipFill>
          <a:blip r:embed="rId2"/>
          <a:srcRect/>
          <a:stretch>
            <a:fillRect/>
          </a:stretch>
        </p:blipFill>
        <p:spPr bwMode="auto">
          <a:xfrm>
            <a:off x="6999957" y="5057126"/>
            <a:ext cx="1686843" cy="13508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p:cNvPicPr>
            <a:picLocks noChangeAspect="1"/>
          </p:cNvPicPr>
          <p:nvPr/>
        </p:nvPicPr>
        <p:blipFill>
          <a:blip r:embed="rId3">
            <a:lum bright="40000"/>
          </a:blip>
          <a:srcRect l="-6066" r="-6066"/>
          <a:stretch>
            <a:fillRect/>
          </a:stretch>
        </p:blipFill>
        <p:spPr>
          <a:xfrm>
            <a:off x="6725159" y="697164"/>
            <a:ext cx="2418841" cy="1437772"/>
          </a:xfrm>
          <a:prstGeom prst="rect">
            <a:avLst/>
          </a:prstGeom>
        </p:spPr>
      </p:pic>
      <p:sp>
        <p:nvSpPr>
          <p:cNvPr id="2" name="Title 1"/>
          <p:cNvSpPr>
            <a:spLocks noGrp="1"/>
          </p:cNvSpPr>
          <p:nvPr>
            <p:ph type="title"/>
          </p:nvPr>
        </p:nvSpPr>
        <p:spPr/>
        <p:txBody>
          <a:bodyPr>
            <a:normAutofit fontScale="90000"/>
          </a:bodyPr>
          <a:lstStyle/>
          <a:p>
            <a:r>
              <a:rPr lang="en-US" dirty="0" smtClean="0"/>
              <a:t>Cerebellum/Purkinje Variance: Possible Effects</a:t>
            </a:r>
            <a:endParaRPr lang="en-US" sz="2200" dirty="0"/>
          </a:p>
        </p:txBody>
      </p:sp>
      <p:sp>
        <p:nvSpPr>
          <p:cNvPr id="3" name="Text Placeholder 2"/>
          <p:cNvSpPr>
            <a:spLocks noGrp="1"/>
          </p:cNvSpPr>
          <p:nvPr>
            <p:ph type="body" idx="1"/>
          </p:nvPr>
        </p:nvSpPr>
        <p:spPr>
          <a:xfrm>
            <a:off x="457200" y="5386057"/>
            <a:ext cx="4040188" cy="762000"/>
          </a:xfrm>
        </p:spPr>
        <p:txBody>
          <a:bodyPr/>
          <a:lstStyle/>
          <a:p>
            <a:r>
              <a:rPr lang="en-US" dirty="0" smtClean="0"/>
              <a:t>Possible Effects </a:t>
            </a:r>
            <a:endParaRPr lang="en-US" dirty="0"/>
          </a:p>
        </p:txBody>
      </p:sp>
      <p:sp>
        <p:nvSpPr>
          <p:cNvPr id="4" name="Text Placeholder 3"/>
          <p:cNvSpPr>
            <a:spLocks noGrp="1"/>
          </p:cNvSpPr>
          <p:nvPr>
            <p:ph type="body" sz="half" idx="3"/>
          </p:nvPr>
        </p:nvSpPr>
        <p:spPr>
          <a:xfrm>
            <a:off x="4645025" y="5386057"/>
            <a:ext cx="4041775" cy="762000"/>
          </a:xfrm>
        </p:spPr>
        <p:txBody>
          <a:bodyPr/>
          <a:lstStyle/>
          <a:p>
            <a:r>
              <a:rPr lang="en-US" dirty="0" smtClean="0"/>
              <a:t>Possible Resulting Needs</a:t>
            </a:r>
            <a:endParaRPr lang="en-US" dirty="0"/>
          </a:p>
        </p:txBody>
      </p:sp>
      <p:sp>
        <p:nvSpPr>
          <p:cNvPr id="5" name="Content Placeholder 4"/>
          <p:cNvSpPr>
            <a:spLocks noGrp="1"/>
          </p:cNvSpPr>
          <p:nvPr>
            <p:ph sz="quarter" idx="2"/>
          </p:nvPr>
        </p:nvSpPr>
        <p:spPr>
          <a:xfrm>
            <a:off x="457200" y="1416050"/>
            <a:ext cx="4040188" cy="3941763"/>
          </a:xfrm>
        </p:spPr>
        <p:txBody>
          <a:bodyPr>
            <a:normAutofit fontScale="92500" lnSpcReduction="10000"/>
          </a:bodyPr>
          <a:lstStyle/>
          <a:p>
            <a:r>
              <a:rPr lang="en-US" sz="2000" dirty="0" smtClean="0"/>
              <a:t>Difficulty predicting. </a:t>
            </a:r>
          </a:p>
          <a:p>
            <a:r>
              <a:rPr lang="en-US" sz="2000" dirty="0" smtClean="0"/>
              <a:t>Difficulty sensing a change in stimuli OR senses all stimuli equally at a hyper-sensitive level. </a:t>
            </a:r>
          </a:p>
          <a:p>
            <a:r>
              <a:rPr lang="en-US" sz="2000" dirty="0" smtClean="0"/>
              <a:t>May have difficult shifting attention; making transitions. </a:t>
            </a:r>
          </a:p>
          <a:p>
            <a:r>
              <a:rPr lang="en-US" sz="2000" dirty="0" smtClean="0"/>
              <a:t>Difficulty generating the main idea; sees the world as individual binary facts that exist in isolation. </a:t>
            </a:r>
          </a:p>
          <a:p>
            <a:r>
              <a:rPr lang="en-US" sz="2000" dirty="0" smtClean="0"/>
              <a:t>Difficulty with “gray”, in-between ideas.  </a:t>
            </a:r>
          </a:p>
        </p:txBody>
      </p:sp>
      <p:sp>
        <p:nvSpPr>
          <p:cNvPr id="6" name="Content Placeholder 5"/>
          <p:cNvSpPr>
            <a:spLocks noGrp="1"/>
          </p:cNvSpPr>
          <p:nvPr>
            <p:ph sz="quarter" idx="4"/>
          </p:nvPr>
        </p:nvSpPr>
        <p:spPr/>
        <p:txBody>
          <a:bodyPr/>
          <a:lstStyle/>
          <a:p>
            <a:r>
              <a:rPr lang="en-US" dirty="0" smtClean="0"/>
              <a:t>Use set routines to reduce the amount of energy needed to predict.</a:t>
            </a:r>
          </a:p>
          <a:p>
            <a:r>
              <a:rPr lang="en-US" dirty="0" smtClean="0"/>
              <a:t>Reduce/increase stimuli.</a:t>
            </a:r>
          </a:p>
          <a:p>
            <a:r>
              <a:rPr lang="en-US" dirty="0" smtClean="0"/>
              <a:t>Give cues (visual) prior to shifting. </a:t>
            </a:r>
          </a:p>
          <a:p>
            <a:r>
              <a:rPr lang="en-US" dirty="0" smtClean="0"/>
              <a:t>Highlight important information.</a:t>
            </a:r>
            <a:endParaRPr lang="en-US" dirty="0"/>
          </a:p>
        </p:txBody>
      </p:sp>
      <p:sp>
        <p:nvSpPr>
          <p:cNvPr id="7" name="Striped Right Arrow 6"/>
          <p:cNvSpPr/>
          <p:nvPr/>
        </p:nvSpPr>
        <p:spPr>
          <a:xfrm>
            <a:off x="3144982" y="5586845"/>
            <a:ext cx="748145" cy="35329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smtClean="0"/>
              <a:t>Heflin and Alaimo, 2007. </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as a Team</a:t>
            </a:r>
            <a:endParaRPr lang="en-US" dirty="0"/>
          </a:p>
        </p:txBody>
      </p:sp>
      <p:sp>
        <p:nvSpPr>
          <p:cNvPr id="3" name="Text Placeholder 2"/>
          <p:cNvSpPr>
            <a:spLocks noGrp="1"/>
          </p:cNvSpPr>
          <p:nvPr>
            <p:ph type="body" idx="1"/>
          </p:nvPr>
        </p:nvSpPr>
        <p:spPr/>
        <p:txBody>
          <a:bodyPr/>
          <a:lstStyle/>
          <a:p>
            <a:r>
              <a:rPr lang="en-US" dirty="0" smtClean="0"/>
              <a:t>Evidence-based Practices as a means for starting.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624078" indent="-514350">
              <a:buFont typeface="+mj-lt"/>
              <a:buAutoNum type="arabicPeriod"/>
            </a:pPr>
            <a:r>
              <a:rPr lang="en-US" b="1" dirty="0" smtClean="0">
                <a:solidFill>
                  <a:schemeClr val="accent1"/>
                </a:solidFill>
              </a:rPr>
              <a:t>Commit</a:t>
            </a:r>
            <a:r>
              <a:rPr lang="en-US" dirty="0" smtClean="0"/>
              <a:t> to pursuing this child: he knows if you are pursuing, rejecting, withdrawing. </a:t>
            </a:r>
          </a:p>
          <a:p>
            <a:pPr marL="624078" indent="-514350">
              <a:buFont typeface="+mj-lt"/>
              <a:buAutoNum type="arabicPeriod"/>
            </a:pPr>
            <a:r>
              <a:rPr lang="en-US" b="1" dirty="0" smtClean="0">
                <a:solidFill>
                  <a:schemeClr val="accent1"/>
                </a:solidFill>
              </a:rPr>
              <a:t>Observe</a:t>
            </a:r>
            <a:r>
              <a:rPr lang="en-US" dirty="0" smtClean="0"/>
              <a:t> patterns/interview parents (see MAPS handout) and student---share with each other.</a:t>
            </a:r>
          </a:p>
          <a:p>
            <a:pPr marL="624078" indent="-514350">
              <a:buFont typeface="+mj-lt"/>
              <a:buAutoNum type="arabicPeriod"/>
            </a:pPr>
            <a:r>
              <a:rPr lang="en-US" dirty="0" smtClean="0"/>
              <a:t>Seek to discover </a:t>
            </a:r>
            <a:r>
              <a:rPr lang="en-US" b="1" dirty="0" smtClean="0">
                <a:solidFill>
                  <a:schemeClr val="accent1"/>
                </a:solidFill>
              </a:rPr>
              <a:t>his/her “world</a:t>
            </a:r>
            <a:r>
              <a:rPr lang="en-US" dirty="0" smtClean="0"/>
              <a:t>”, especially the interests (see Fascinations handout)</a:t>
            </a:r>
          </a:p>
          <a:p>
            <a:pPr marL="624078" indent="-514350">
              <a:buFont typeface="+mj-lt"/>
              <a:buAutoNum type="arabicPeriod"/>
            </a:pPr>
            <a:r>
              <a:rPr lang="en-US" dirty="0" smtClean="0"/>
              <a:t>Decide on grade level </a:t>
            </a:r>
            <a:r>
              <a:rPr lang="en-US" b="1" dirty="0" smtClean="0">
                <a:solidFill>
                  <a:schemeClr val="accent1"/>
                </a:solidFill>
              </a:rPr>
              <a:t>“systems” </a:t>
            </a:r>
            <a:r>
              <a:rPr lang="en-US" dirty="0" smtClean="0"/>
              <a:t>for: class participation, transitioning, highlighting key information, use of space, communication.</a:t>
            </a:r>
          </a:p>
          <a:p>
            <a:pPr marL="624078" indent="-514350">
              <a:buFont typeface="+mj-lt"/>
              <a:buAutoNum type="arabicPeriod"/>
            </a:pPr>
            <a:r>
              <a:rPr lang="en-US" b="1" dirty="0" smtClean="0">
                <a:solidFill>
                  <a:schemeClr val="accent1"/>
                </a:solidFill>
              </a:rPr>
              <a:t>Implement </a:t>
            </a:r>
            <a:r>
              <a:rPr lang="en-US" dirty="0" smtClean="0"/>
              <a:t>the system; </a:t>
            </a:r>
            <a:r>
              <a:rPr lang="en-US" b="1" dirty="0" smtClean="0">
                <a:solidFill>
                  <a:schemeClr val="accent1"/>
                </a:solidFill>
              </a:rPr>
              <a:t>watch</a:t>
            </a:r>
            <a:r>
              <a:rPr lang="en-US" dirty="0" smtClean="0"/>
              <a:t> for patterns</a:t>
            </a:r>
            <a:r>
              <a:rPr lang="en-US" dirty="0" smtClean="0"/>
              <a:t>. </a:t>
            </a:r>
            <a:r>
              <a:rPr lang="en-US" b="1" dirty="0" smtClean="0">
                <a:solidFill>
                  <a:schemeClr val="accent1"/>
                </a:solidFill>
              </a:rPr>
              <a:t>Adjust</a:t>
            </a:r>
            <a:r>
              <a:rPr lang="en-US" dirty="0" smtClean="0"/>
              <a:t>. </a:t>
            </a:r>
            <a:endParaRPr lang="en-US" dirty="0" smtClean="0"/>
          </a:p>
          <a:p>
            <a:pPr marL="624078" indent="-514350">
              <a:buFont typeface="+mj-lt"/>
              <a:buAutoNum type="arabicPeriod"/>
            </a:pPr>
            <a:r>
              <a:rPr lang="en-US" dirty="0" smtClean="0"/>
              <a:t>Provide </a:t>
            </a:r>
            <a:r>
              <a:rPr lang="en-US" dirty="0" smtClean="0"/>
              <a:t>a designated </a:t>
            </a:r>
            <a:r>
              <a:rPr lang="en-US" b="1" dirty="0" smtClean="0">
                <a:solidFill>
                  <a:schemeClr val="accent1"/>
                </a:solidFill>
              </a:rPr>
              <a:t>safe space </a:t>
            </a:r>
            <a:r>
              <a:rPr lang="en-US" dirty="0" smtClean="0"/>
              <a:t>for melt-downs. </a:t>
            </a:r>
            <a:r>
              <a:rPr lang="en-US" dirty="0" smtClean="0"/>
              <a:t>Prep for crisis—what is the plan?</a:t>
            </a:r>
            <a:endParaRPr lang="en-US" dirty="0"/>
          </a:p>
        </p:txBody>
      </p:sp>
      <p:sp>
        <p:nvSpPr>
          <p:cNvPr id="3" name="Title 2"/>
          <p:cNvSpPr>
            <a:spLocks noGrp="1"/>
          </p:cNvSpPr>
          <p:nvPr>
            <p:ph type="title"/>
          </p:nvPr>
        </p:nvSpPr>
        <p:spPr/>
        <p:txBody>
          <a:bodyPr>
            <a:normAutofit fontScale="90000"/>
          </a:bodyPr>
          <a:lstStyle/>
          <a:p>
            <a:r>
              <a:rPr lang="en-US" dirty="0" smtClean="0"/>
              <a:t>Overarching Steps for Getting Started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Evidence-Based Practices</a:t>
            </a:r>
            <a:br>
              <a:rPr lang="en-US" dirty="0" smtClean="0"/>
            </a:br>
            <a:endParaRPr lang="en-US" dirty="0"/>
          </a:p>
        </p:txBody>
      </p:sp>
      <p:sp>
        <p:nvSpPr>
          <p:cNvPr id="5" name="Content Placeholder 4"/>
          <p:cNvSpPr>
            <a:spLocks noGrp="1"/>
          </p:cNvSpPr>
          <p:nvPr>
            <p:ph idx="1"/>
          </p:nvPr>
        </p:nvSpPr>
        <p:spPr>
          <a:xfrm>
            <a:off x="457200" y="900113"/>
            <a:ext cx="8478982" cy="5334431"/>
          </a:xfrm>
          <a:ln>
            <a:solidFill>
              <a:schemeClr val="tx1"/>
            </a:solidFill>
          </a:ln>
        </p:spPr>
        <p:txBody>
          <a:bodyPr>
            <a:normAutofit fontScale="92500" lnSpcReduction="20000"/>
          </a:bodyPr>
          <a:lstStyle/>
          <a:p>
            <a:r>
              <a:rPr lang="en-US" dirty="0" smtClean="0"/>
              <a:t>Applied Behavior Analysis</a:t>
            </a:r>
          </a:p>
          <a:p>
            <a:pPr lvl="2">
              <a:buNone/>
            </a:pPr>
            <a:r>
              <a:rPr lang="en-US" dirty="0" smtClean="0"/>
              <a:t>Elements You Can Use: </a:t>
            </a:r>
          </a:p>
          <a:p>
            <a:pPr lvl="2"/>
            <a:r>
              <a:rPr lang="en-US" dirty="0" smtClean="0"/>
              <a:t>Determine the “function” that an unwanted behavior serves—what need is it meeting for the child? (See Echolalia handout)</a:t>
            </a:r>
          </a:p>
          <a:p>
            <a:pPr lvl="2"/>
            <a:r>
              <a:rPr lang="en-US" dirty="0" smtClean="0"/>
              <a:t>Provide clear goals/expectations</a:t>
            </a:r>
          </a:p>
          <a:p>
            <a:pPr lvl="4"/>
            <a:r>
              <a:rPr lang="en-US" dirty="0" smtClean="0"/>
              <a:t>Learn to use the “polite command” form. </a:t>
            </a:r>
            <a:r>
              <a:rPr lang="en-US" dirty="0" smtClean="0">
                <a:sym typeface="Wingdings" pitchFamily="2" charset="2"/>
              </a:rPr>
              <a:t> Delete: the rhetorical, the ironic, the option to “not do”. </a:t>
            </a:r>
          </a:p>
          <a:p>
            <a:pPr lvl="4"/>
            <a:r>
              <a:rPr lang="en-US" dirty="0" smtClean="0">
                <a:sym typeface="Wingdings" pitchFamily="2" charset="2"/>
              </a:rPr>
              <a:t>Was your description vague (Get to work) or discrete (pick up your pencil and write a thesis statement).</a:t>
            </a:r>
            <a:endParaRPr lang="en-US" dirty="0" smtClean="0"/>
          </a:p>
          <a:p>
            <a:pPr lvl="2"/>
            <a:r>
              <a:rPr lang="en-US" dirty="0" smtClean="0"/>
              <a:t>Break down a task into manageable parts/goals.</a:t>
            </a:r>
          </a:p>
          <a:p>
            <a:pPr lvl="4">
              <a:buNone/>
            </a:pPr>
            <a:r>
              <a:rPr lang="en-US" dirty="0" smtClean="0"/>
              <a:t>Example: Answering My Science Questions</a:t>
            </a:r>
          </a:p>
          <a:p>
            <a:pPr marL="1485900" lvl="4" indent="-342900">
              <a:buFont typeface="+mj-lt"/>
              <a:buAutoNum type="arabicPeriod"/>
            </a:pPr>
            <a:r>
              <a:rPr lang="en-US" dirty="0" smtClean="0"/>
              <a:t>Read the question</a:t>
            </a:r>
          </a:p>
          <a:p>
            <a:pPr marL="1485900" lvl="4" indent="-342900">
              <a:buFont typeface="+mj-lt"/>
              <a:buAutoNum type="arabicPeriod"/>
            </a:pPr>
            <a:r>
              <a:rPr lang="en-US" dirty="0" smtClean="0"/>
              <a:t>Ask yourself “What am I searching for?”</a:t>
            </a:r>
          </a:p>
          <a:p>
            <a:pPr marL="1485900" lvl="4" indent="-342900">
              <a:buFont typeface="+mj-lt"/>
              <a:buAutoNum type="arabicPeriod"/>
            </a:pPr>
            <a:r>
              <a:rPr lang="en-US" dirty="0" smtClean="0"/>
              <a:t>Find the topic you are searching for in the Headings</a:t>
            </a:r>
          </a:p>
          <a:p>
            <a:pPr marL="1485900" lvl="4" indent="-342900">
              <a:buFont typeface="+mj-lt"/>
              <a:buAutoNum type="arabicPeriod"/>
            </a:pPr>
            <a:r>
              <a:rPr lang="en-US" dirty="0" smtClean="0"/>
              <a:t>Read the passage.</a:t>
            </a:r>
          </a:p>
          <a:p>
            <a:pPr marL="1485900" lvl="4" indent="-342900">
              <a:buFont typeface="+mj-lt"/>
              <a:buAutoNum type="arabicPeriod"/>
            </a:pPr>
            <a:r>
              <a:rPr lang="en-US" dirty="0" smtClean="0"/>
              <a:t>Decide on the answer.</a:t>
            </a:r>
          </a:p>
          <a:p>
            <a:pPr marL="1485900" lvl="4" indent="-342900">
              <a:buFont typeface="+mj-lt"/>
              <a:buAutoNum type="arabicPeriod"/>
            </a:pPr>
            <a:r>
              <a:rPr lang="en-US" dirty="0" smtClean="0"/>
              <a:t>Write the answer, using sentences. </a:t>
            </a:r>
          </a:p>
          <a:p>
            <a:pPr lvl="2"/>
            <a:r>
              <a:rPr lang="en-US" dirty="0" smtClean="0"/>
              <a:t>Provide prompts/cues (visual/auditory). Wait. </a:t>
            </a:r>
          </a:p>
          <a:p>
            <a:pPr lvl="2"/>
            <a:r>
              <a:rPr lang="en-US" dirty="0" smtClean="0"/>
              <a:t>Reinforce and help to generalize to new settings</a:t>
            </a:r>
          </a:p>
          <a:p>
            <a:endParaRPr lang="en-US" dirty="0" smtClean="0"/>
          </a:p>
        </p:txBody>
      </p:sp>
      <p:sp>
        <p:nvSpPr>
          <p:cNvPr id="7" name="Footer Placeholder 6"/>
          <p:cNvSpPr>
            <a:spLocks noGrp="1"/>
          </p:cNvSpPr>
          <p:nvPr>
            <p:ph type="ftr" sz="quarter" idx="11"/>
          </p:nvPr>
        </p:nvSpPr>
        <p:spPr/>
        <p:txBody>
          <a:bodyPr/>
          <a:lstStyle/>
          <a:p>
            <a:r>
              <a:rPr lang="en-US" smtClean="0"/>
              <a:t>(Heward, 2009)</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idx="1"/>
          </p:nvPr>
        </p:nvSpPr>
        <p:spPr>
          <a:xfrm>
            <a:off x="457200" y="371475"/>
            <a:ext cx="8229600" cy="6057900"/>
          </a:xfrm>
        </p:spPr>
        <p:txBody>
          <a:bodyPr>
            <a:normAutofit fontScale="92500" lnSpcReduction="20000"/>
          </a:bodyPr>
          <a:lstStyle/>
          <a:p>
            <a:r>
              <a:rPr lang="en-US" dirty="0" smtClean="0"/>
              <a:t>Visual Strategies</a:t>
            </a:r>
          </a:p>
          <a:p>
            <a:pPr lvl="2">
              <a:buNone/>
            </a:pPr>
            <a:r>
              <a:rPr lang="en-US" dirty="0" smtClean="0"/>
              <a:t>Elements You Can Use:</a:t>
            </a:r>
          </a:p>
          <a:p>
            <a:pPr lvl="2"/>
            <a:r>
              <a:rPr lang="en-US" dirty="0" smtClean="0"/>
              <a:t>Provide visuals for the schedule of the day/of the task</a:t>
            </a:r>
          </a:p>
          <a:p>
            <a:pPr lvl="2">
              <a:buNone/>
            </a:pPr>
            <a:endParaRPr lang="en-US" dirty="0" smtClean="0"/>
          </a:p>
          <a:p>
            <a:pPr lvl="2">
              <a:buNone/>
            </a:pPr>
            <a:endParaRPr lang="en-US" dirty="0" smtClean="0"/>
          </a:p>
          <a:p>
            <a:pPr lvl="2">
              <a:buNone/>
            </a:pPr>
            <a:endParaRPr lang="en-US" dirty="0" smtClean="0"/>
          </a:p>
          <a:p>
            <a:pPr lvl="2">
              <a:buNone/>
            </a:pPr>
            <a:endParaRPr lang="en-US" dirty="0" smtClean="0"/>
          </a:p>
          <a:p>
            <a:pPr lvl="2">
              <a:buNone/>
            </a:pPr>
            <a:endParaRPr lang="en-US" dirty="0" smtClean="0"/>
          </a:p>
          <a:p>
            <a:pPr lvl="2">
              <a:buNone/>
            </a:pPr>
            <a:endParaRPr lang="en-US" dirty="0" smtClean="0"/>
          </a:p>
          <a:p>
            <a:pPr lvl="2"/>
            <a:endParaRPr lang="en-US" dirty="0" smtClean="0"/>
          </a:p>
          <a:p>
            <a:pPr lvl="2"/>
            <a:r>
              <a:rPr lang="en-US" dirty="0" smtClean="0"/>
              <a:t>Communicate the “gray”—the abstract.</a:t>
            </a:r>
          </a:p>
          <a:p>
            <a:pPr lvl="2"/>
            <a:r>
              <a:rPr lang="en-US" dirty="0" smtClean="0"/>
              <a:t>Shows relationships between ideas—associations. See also the visuals handout)</a:t>
            </a:r>
          </a:p>
          <a:p>
            <a:pPr lvl="2">
              <a:buNone/>
            </a:pPr>
            <a:endParaRPr lang="en-US" dirty="0" smtClean="0"/>
          </a:p>
          <a:p>
            <a:pPr lvl="2"/>
            <a:r>
              <a:rPr lang="en-US" dirty="0" smtClean="0"/>
              <a:t>2D may work better than 3D</a:t>
            </a:r>
          </a:p>
          <a:p>
            <a:pPr lvl="2"/>
            <a:r>
              <a:rPr lang="en-US" dirty="0" smtClean="0"/>
              <a:t>Use graphic organizers, color coding, bold, arrows/lines/shapes. </a:t>
            </a:r>
          </a:p>
          <a:p>
            <a:pPr lvl="2"/>
            <a:r>
              <a:rPr lang="en-US" dirty="0" smtClean="0"/>
              <a:t>Social Stories: explain expected behaviors for types of social interactions. Often presented with pictures and one sentence per page. Or try video of appropriate behavior (</a:t>
            </a:r>
            <a:r>
              <a:rPr lang="en-US" dirty="0" err="1" smtClean="0"/>
              <a:t>freezeframe</a:t>
            </a:r>
            <a:r>
              <a:rPr lang="en-US" dirty="0" smtClean="0"/>
              <a:t> a screen to teach a behavior, step-by-step). </a:t>
            </a:r>
          </a:p>
          <a:p>
            <a:endParaRPr lang="en-US" dirty="0"/>
          </a:p>
        </p:txBody>
      </p:sp>
      <p:sp>
        <p:nvSpPr>
          <p:cNvPr id="6" name="Rectangle 5"/>
          <p:cNvSpPr/>
          <p:nvPr/>
        </p:nvSpPr>
        <p:spPr>
          <a:xfrm>
            <a:off x="4576329" y="3843338"/>
            <a:ext cx="314325" cy="3429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5102802" y="3843338"/>
            <a:ext cx="514350" cy="14287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766347" y="3814763"/>
            <a:ext cx="642937" cy="3429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p:cNvPicPr>
            <a:picLocks noChangeAspect="1" noChangeArrowheads="1"/>
          </p:cNvPicPr>
          <p:nvPr/>
        </p:nvPicPr>
        <p:blipFill>
          <a:blip r:embed="rId3"/>
          <a:srcRect/>
          <a:stretch>
            <a:fillRect/>
          </a:stretch>
        </p:blipFill>
        <p:spPr bwMode="auto">
          <a:xfrm>
            <a:off x="1477264" y="1246909"/>
            <a:ext cx="1303148" cy="1800225"/>
          </a:xfrm>
          <a:prstGeom prst="rect">
            <a:avLst/>
          </a:prstGeom>
          <a:noFill/>
          <a:ln w="9525">
            <a:noFill/>
            <a:miter lim="800000"/>
            <a:headEnd/>
            <a:tailEnd/>
          </a:ln>
        </p:spPr>
      </p:pic>
      <p:pic>
        <p:nvPicPr>
          <p:cNvPr id="4101" name="Picture 5"/>
          <p:cNvPicPr>
            <a:picLocks noChangeAspect="1" noChangeArrowheads="1"/>
          </p:cNvPicPr>
          <p:nvPr/>
        </p:nvPicPr>
        <p:blipFill>
          <a:blip r:embed="rId4"/>
          <a:srcRect/>
          <a:stretch>
            <a:fillRect/>
          </a:stretch>
        </p:blipFill>
        <p:spPr bwMode="auto">
          <a:xfrm>
            <a:off x="6955199" y="1428750"/>
            <a:ext cx="1440656" cy="1440656"/>
          </a:xfrm>
          <a:prstGeom prst="rect">
            <a:avLst/>
          </a:prstGeom>
          <a:noFill/>
          <a:ln w="9525">
            <a:noFill/>
            <a:miter lim="800000"/>
            <a:headEnd/>
            <a:tailEnd/>
          </a:ln>
        </p:spPr>
      </p:pic>
      <p:sp>
        <p:nvSpPr>
          <p:cNvPr id="13" name="Footer Placeholder 12"/>
          <p:cNvSpPr>
            <a:spLocks noGrp="1"/>
          </p:cNvSpPr>
          <p:nvPr>
            <p:ph type="ftr" sz="quarter" idx="11"/>
          </p:nvPr>
        </p:nvSpPr>
        <p:spPr/>
        <p:txBody>
          <a:bodyPr/>
          <a:lstStyle/>
          <a:p>
            <a:r>
              <a:rPr lang="en-US" smtClean="0"/>
              <a:t>(Heward, 2009).</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With your partner, describe the last concept you taught yesterday prior to coming to MEC?</a:t>
            </a:r>
          </a:p>
          <a:p>
            <a:pPr lvl="1"/>
            <a:r>
              <a:rPr lang="en-US" dirty="0" smtClean="0"/>
              <a:t>What abstracts exist?</a:t>
            </a:r>
          </a:p>
          <a:p>
            <a:pPr lvl="1"/>
            <a:r>
              <a:rPr lang="en-US" dirty="0" smtClean="0"/>
              <a:t>What associations are not actually explicit? </a:t>
            </a:r>
          </a:p>
          <a:p>
            <a:pPr lvl="1"/>
            <a:r>
              <a:rPr lang="en-US" dirty="0" smtClean="0"/>
              <a:t>How could visual cueing have assisted in revealing the “implicit” rules, the hidden patterns that your brain sees but that an ASD brain may not?</a:t>
            </a:r>
          </a:p>
          <a:p>
            <a:pPr lvl="1"/>
            <a:r>
              <a:rPr lang="en-US" dirty="0" smtClean="0"/>
              <a:t>What relationships existed between ideas (cause/effect? Major from minor? Sequential? Parts of a whole?) How could a graphic have revealed this?</a:t>
            </a:r>
          </a:p>
          <a:p>
            <a:pPr lvl="1"/>
            <a:r>
              <a:rPr lang="en-US" dirty="0" smtClean="0"/>
              <a:t>What would the visual schedule of the sub-tasks include?</a:t>
            </a:r>
            <a:endParaRPr lang="en-US" dirty="0"/>
          </a:p>
        </p:txBody>
      </p:sp>
      <p:sp>
        <p:nvSpPr>
          <p:cNvPr id="3" name="Title 2"/>
          <p:cNvSpPr>
            <a:spLocks noGrp="1"/>
          </p:cNvSpPr>
          <p:nvPr>
            <p:ph type="title"/>
          </p:nvPr>
        </p:nvSpPr>
        <p:spPr/>
        <p:txBody>
          <a:bodyPr/>
          <a:lstStyle/>
          <a:p>
            <a:r>
              <a:rPr lang="en-US" dirty="0" smtClean="0"/>
              <a:t>Pairing Activity</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lum bright="59000"/>
          </a:blip>
          <a:srcRect l="-6066" r="-6066"/>
          <a:stretch>
            <a:fillRect/>
          </a:stretch>
        </p:blipFill>
        <p:spPr>
          <a:xfrm>
            <a:off x="726141" y="900114"/>
            <a:ext cx="7691719" cy="5724502"/>
          </a:xfrm>
          <a:prstGeom prst="rect">
            <a:avLst/>
          </a:prstGeom>
        </p:spPr>
      </p:pic>
      <p:sp>
        <p:nvSpPr>
          <p:cNvPr id="3" name="Content Placeholder 2"/>
          <p:cNvSpPr>
            <a:spLocks noGrp="1"/>
          </p:cNvSpPr>
          <p:nvPr>
            <p:ph idx="1"/>
          </p:nvPr>
        </p:nvSpPr>
        <p:spPr>
          <a:xfrm>
            <a:off x="457200" y="514350"/>
            <a:ext cx="8229600" cy="5686425"/>
          </a:xfrm>
        </p:spPr>
        <p:txBody>
          <a:bodyPr>
            <a:normAutofit fontScale="85000" lnSpcReduction="20000"/>
          </a:bodyPr>
          <a:lstStyle/>
          <a:p>
            <a:r>
              <a:rPr lang="en-US" b="1" dirty="0" smtClean="0"/>
              <a:t>Reducing Stress </a:t>
            </a:r>
            <a:r>
              <a:rPr lang="en-US" sz="1700" b="1" dirty="0" smtClean="0"/>
              <a:t>(Lytle &amp; Todd, 2009)</a:t>
            </a:r>
          </a:p>
          <a:p>
            <a:pPr lvl="1"/>
            <a:r>
              <a:rPr lang="en-US" sz="2400" dirty="0" smtClean="0"/>
              <a:t>Close doors/cover shelves to hide material that child is not using</a:t>
            </a:r>
          </a:p>
          <a:p>
            <a:pPr lvl="1"/>
            <a:r>
              <a:rPr lang="en-US" sz="2400" dirty="0" smtClean="0"/>
              <a:t>Turn off/cover fluorescent lights, or replace.</a:t>
            </a:r>
          </a:p>
          <a:p>
            <a:pPr lvl="1"/>
            <a:r>
              <a:rPr lang="en-US" sz="2400" dirty="0" smtClean="0"/>
              <a:t>Minimize noise, speak softly, close door.</a:t>
            </a:r>
          </a:p>
          <a:p>
            <a:pPr lvl="1"/>
            <a:r>
              <a:rPr lang="en-US" sz="2400" dirty="0" smtClean="0"/>
              <a:t>Avoid loud noises to gain attention, such as whistling, clapping, etc. </a:t>
            </a:r>
          </a:p>
          <a:p>
            <a:pPr lvl="1"/>
            <a:r>
              <a:rPr lang="en-US" sz="2400" dirty="0" smtClean="0"/>
              <a:t>Familiarize the child w/new settings slowly (short visits the first time to the library)</a:t>
            </a:r>
          </a:p>
          <a:p>
            <a:pPr lvl="1"/>
            <a:r>
              <a:rPr lang="en-US" sz="2400" dirty="0" smtClean="0"/>
              <a:t>After new visits, or new tasks, allow child to return to something familiar. </a:t>
            </a:r>
          </a:p>
          <a:p>
            <a:pPr lvl="1"/>
            <a:r>
              <a:rPr lang="en-US" sz="2400" dirty="0" smtClean="0"/>
              <a:t>Keep same routines but allow choice (Reading is next on schedule, but you can read in library or at your desk)</a:t>
            </a:r>
          </a:p>
          <a:p>
            <a:pPr lvl="1"/>
            <a:r>
              <a:rPr lang="en-US" sz="2400" dirty="0" smtClean="0"/>
              <a:t>If you ask him to do something, and he does something unexpected, evaluate what you asked. He will often be doing what you literally asked. Rephrase. </a:t>
            </a:r>
          </a:p>
          <a:p>
            <a:pPr lvl="1"/>
            <a:r>
              <a:rPr lang="en-US" sz="2400" dirty="0" smtClean="0"/>
              <a:t>Don’t try to eliminate self-</a:t>
            </a:r>
            <a:r>
              <a:rPr lang="en-US" sz="2400" dirty="0" err="1" smtClean="0"/>
              <a:t>stim</a:t>
            </a:r>
            <a:r>
              <a:rPr lang="en-US" sz="2400" dirty="0" smtClean="0"/>
              <a:t> behavior w/o first assessing what need the behavior is meeting for the child. Attend to the need.  </a:t>
            </a:r>
          </a:p>
          <a:p>
            <a:pPr lvl="1"/>
            <a:r>
              <a:rPr lang="en-US" sz="2400" dirty="0" smtClean="0"/>
              <a:t>Consider texture, smell, taste, vibration. (See Comfortable Classroom Checklist)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With a partner, describe the sensory experience of:</a:t>
            </a:r>
          </a:p>
          <a:p>
            <a:pPr lvl="1"/>
            <a:r>
              <a:rPr lang="en-US" dirty="0" smtClean="0"/>
              <a:t>Your Student’s particular seating arrangement?</a:t>
            </a:r>
          </a:p>
          <a:p>
            <a:pPr lvl="1"/>
            <a:r>
              <a:rPr lang="en-US" dirty="0" smtClean="0"/>
              <a:t>Your classroom’s noise/sound experiences?</a:t>
            </a:r>
          </a:p>
          <a:p>
            <a:pPr lvl="1"/>
            <a:r>
              <a:rPr lang="en-US" dirty="0" smtClean="0"/>
              <a:t>Your own body language, use of </a:t>
            </a:r>
            <a:r>
              <a:rPr lang="en-US" dirty="0" err="1" smtClean="0"/>
              <a:t>umm’s</a:t>
            </a:r>
            <a:r>
              <a:rPr lang="en-US" dirty="0" smtClean="0"/>
              <a:t>, interruption with humor, your clothing, your jewelry, consistency or lack of consistency in describing what you want from students?</a:t>
            </a:r>
          </a:p>
          <a:p>
            <a:pPr lvl="1"/>
            <a:r>
              <a:rPr lang="en-US" dirty="0" smtClean="0"/>
              <a:t>Your visual stimulation in the room/windows/hallway/ceiling/floor?</a:t>
            </a:r>
          </a:p>
          <a:p>
            <a:pPr lvl="1"/>
            <a:r>
              <a:rPr lang="en-US" dirty="0" smtClean="0"/>
              <a:t>Your routines, or lack thereof?</a:t>
            </a:r>
          </a:p>
          <a:p>
            <a:pPr lvl="1"/>
            <a:endParaRPr lang="en-US" dirty="0"/>
          </a:p>
        </p:txBody>
      </p:sp>
      <p:sp>
        <p:nvSpPr>
          <p:cNvPr id="3" name="Title 2"/>
          <p:cNvSpPr>
            <a:spLocks noGrp="1"/>
          </p:cNvSpPr>
          <p:nvPr>
            <p:ph type="title"/>
          </p:nvPr>
        </p:nvSpPr>
        <p:spPr/>
        <p:txBody>
          <a:bodyPr>
            <a:normAutofit fontScale="90000"/>
          </a:bodyPr>
          <a:lstStyle/>
          <a:p>
            <a:r>
              <a:rPr lang="en-US" dirty="0" smtClean="0"/>
              <a:t>Evaluate the sensory experience in your room</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Context For Instruction</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Organize to communicate “boundaries” and “engagement”. Use labels on supply cartons, quiet spaces, in-boxes, etc. </a:t>
            </a:r>
          </a:p>
          <a:p>
            <a:r>
              <a:rPr lang="en-US" dirty="0" smtClean="0"/>
              <a:t>Situate the child away from “traffic areas”.</a:t>
            </a:r>
          </a:p>
          <a:p>
            <a:r>
              <a:rPr lang="en-US" dirty="0" smtClean="0"/>
              <a:t>Establish visual boundaries with furniture, tape, carpet squares, hula hoops. </a:t>
            </a:r>
          </a:p>
          <a:p>
            <a:r>
              <a:rPr lang="en-US" dirty="0" smtClean="0"/>
              <a:t>Estimate his/her “space bubble” and respect it.</a:t>
            </a:r>
          </a:p>
          <a:p>
            <a:r>
              <a:rPr lang="en-US" dirty="0" smtClean="0"/>
              <a:t>Establish a “re-group” or “break” area: some like beanbags b/c they “hug”, others like blank study carrels.  </a:t>
            </a:r>
          </a:p>
          <a:p>
            <a:r>
              <a:rPr lang="en-US" dirty="0" smtClean="0"/>
              <a:t>Work space should “invite” engagement with learning task, and be devoid of other “tasks”.</a:t>
            </a:r>
          </a:p>
          <a:p>
            <a:r>
              <a:rPr lang="en-US" dirty="0" smtClean="0"/>
              <a:t>Routines should be listed in same place (card on the desk, up front on same place on board, etc.)</a:t>
            </a:r>
          </a:p>
          <a:p>
            <a:r>
              <a:rPr lang="en-US" dirty="0" smtClean="0"/>
              <a:t>Accommodate for sensory issues (p. 276 </a:t>
            </a:r>
            <a:r>
              <a:rPr lang="en-US" dirty="0" err="1" smtClean="0"/>
              <a:t>Kluth</a:t>
            </a:r>
            <a:r>
              <a:rPr lang="en-US" dirty="0" smtClean="0"/>
              <a:t>)</a:t>
            </a:r>
            <a:endParaRPr lang="en-US" dirty="0"/>
          </a:p>
        </p:txBody>
      </p:sp>
      <p:sp>
        <p:nvSpPr>
          <p:cNvPr id="3" name="Title 2"/>
          <p:cNvSpPr>
            <a:spLocks noGrp="1"/>
          </p:cNvSpPr>
          <p:nvPr>
            <p:ph type="title"/>
          </p:nvPr>
        </p:nvSpPr>
        <p:spPr/>
        <p:txBody>
          <a:bodyPr>
            <a:normAutofit fontScale="90000"/>
          </a:bodyPr>
          <a:lstStyle/>
          <a:p>
            <a:r>
              <a:rPr lang="en-US" dirty="0" smtClean="0"/>
              <a:t>Arranging the Physical Environment</a:t>
            </a:r>
            <a:endParaRPr lang="en-US" dirty="0"/>
          </a:p>
        </p:txBody>
      </p:sp>
      <p:sp>
        <p:nvSpPr>
          <p:cNvPr id="4" name="Footer Placeholder 3"/>
          <p:cNvSpPr>
            <a:spLocks noGrp="1"/>
          </p:cNvSpPr>
          <p:nvPr>
            <p:ph type="ftr" sz="quarter" idx="11"/>
          </p:nvPr>
        </p:nvSpPr>
        <p:spPr/>
        <p:txBody>
          <a:bodyPr/>
          <a:lstStyle/>
          <a:p>
            <a:r>
              <a:rPr lang="en-US" smtClean="0"/>
              <a:t>(Heflin &amp; Alaimo, 2007). </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Use the “polite command”.</a:t>
            </a:r>
          </a:p>
          <a:p>
            <a:r>
              <a:rPr lang="en-US" dirty="0" smtClean="0"/>
              <a:t>Avoid verbs that are not “discrete, measurable tasks”. Rather than “get to work”, say “pick up your pencil and write a sentence”. </a:t>
            </a:r>
          </a:p>
          <a:p>
            <a:r>
              <a:rPr lang="en-US" dirty="0" smtClean="0"/>
              <a:t>Be literal.  Avoid imagery, rhetorical, etc. </a:t>
            </a:r>
          </a:p>
          <a:p>
            <a:r>
              <a:rPr lang="en-US" dirty="0" smtClean="0"/>
              <a:t>Don’t argue—they’re often correct.</a:t>
            </a:r>
          </a:p>
          <a:p>
            <a:r>
              <a:rPr lang="en-US" dirty="0" smtClean="0"/>
              <a:t>Use less language, rather than more.  </a:t>
            </a:r>
          </a:p>
          <a:p>
            <a:r>
              <a:rPr lang="en-US" dirty="0" smtClean="0"/>
              <a:t>Link language with visuals and concrete objects. </a:t>
            </a:r>
          </a:p>
          <a:p>
            <a:r>
              <a:rPr lang="en-US" dirty="0" smtClean="0"/>
              <a:t>Allow echolalia: determine its function. </a:t>
            </a:r>
            <a:r>
              <a:rPr lang="en-US" dirty="0" err="1" smtClean="0"/>
              <a:t>Eg</a:t>
            </a:r>
            <a:r>
              <a:rPr lang="en-US" dirty="0" smtClean="0"/>
              <a:t>. “Lions and Tigers and bears” may indicate fear. </a:t>
            </a:r>
          </a:p>
          <a:p>
            <a:r>
              <a:rPr lang="en-US" dirty="0" smtClean="0"/>
              <a:t>Use the label of ASD only as a starting point. Refer to Sally as “Sally”. Discuss Sally’s needs with her peers simply as “Sally’s needs more space, just like you need more hugs”, not “because Sally has autism”. </a:t>
            </a:r>
            <a:endParaRPr lang="en-US" dirty="0"/>
          </a:p>
        </p:txBody>
      </p:sp>
      <p:sp>
        <p:nvSpPr>
          <p:cNvPr id="3" name="Title 2"/>
          <p:cNvSpPr>
            <a:spLocks noGrp="1"/>
          </p:cNvSpPr>
          <p:nvPr>
            <p:ph type="title"/>
          </p:nvPr>
        </p:nvSpPr>
        <p:spPr/>
        <p:txBody>
          <a:bodyPr/>
          <a:lstStyle/>
          <a:p>
            <a:r>
              <a:rPr lang="en-US" dirty="0" smtClean="0"/>
              <a:t>Use of Language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Use predictable routines.</a:t>
            </a:r>
          </a:p>
          <a:p>
            <a:r>
              <a:rPr lang="en-US" dirty="0" smtClean="0"/>
              <a:t>Use visual schedules.</a:t>
            </a:r>
          </a:p>
          <a:p>
            <a:r>
              <a:rPr lang="en-US" dirty="0" smtClean="0"/>
              <a:t>Anticipate changes in schedule; </a:t>
            </a:r>
            <a:r>
              <a:rPr lang="en-US" i="1" dirty="0" smtClean="0"/>
              <a:t>prime</a:t>
            </a:r>
            <a:r>
              <a:rPr lang="en-US" dirty="0" smtClean="0"/>
              <a:t> the student early in the day for “changes”.</a:t>
            </a:r>
          </a:p>
          <a:p>
            <a:r>
              <a:rPr lang="en-US" dirty="0" smtClean="0"/>
              <a:t>Brief activities often work best. </a:t>
            </a:r>
          </a:p>
          <a:p>
            <a:r>
              <a:rPr lang="en-US" dirty="0" smtClean="0"/>
              <a:t>Use behavioral momentum: several quick, easy tasks before more difficult ones. </a:t>
            </a:r>
          </a:p>
          <a:p>
            <a:r>
              <a:rPr lang="en-US" dirty="0" smtClean="0"/>
              <a:t>Teach “starting” and “stopping”: announce the next task, </a:t>
            </a:r>
            <a:r>
              <a:rPr lang="en-US" dirty="0" smtClean="0">
                <a:latin typeface="Agency FB"/>
              </a:rPr>
              <a:t>√ </a:t>
            </a:r>
            <a:r>
              <a:rPr lang="en-US" dirty="0" smtClean="0"/>
              <a:t>off the last task, use visual timers.</a:t>
            </a:r>
          </a:p>
          <a:p>
            <a:r>
              <a:rPr lang="en-US" dirty="0" smtClean="0"/>
              <a:t>Account for transitions: give warnings, count down. </a:t>
            </a:r>
          </a:p>
          <a:p>
            <a:r>
              <a:rPr lang="en-US" dirty="0" smtClean="0"/>
              <a:t>Pre-correct. </a:t>
            </a:r>
            <a:endParaRPr lang="en-US" dirty="0"/>
          </a:p>
        </p:txBody>
      </p:sp>
      <p:sp>
        <p:nvSpPr>
          <p:cNvPr id="3" name="Title 2"/>
          <p:cNvSpPr>
            <a:spLocks noGrp="1"/>
          </p:cNvSpPr>
          <p:nvPr>
            <p:ph type="title"/>
          </p:nvPr>
        </p:nvSpPr>
        <p:spPr/>
        <p:txBody>
          <a:bodyPr/>
          <a:lstStyle/>
          <a:p>
            <a:r>
              <a:rPr lang="en-US" dirty="0" smtClean="0"/>
              <a:t>Use of Time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Incorporate preferred materials, special interests into the topic to entice engagement. </a:t>
            </a:r>
          </a:p>
          <a:p>
            <a:r>
              <a:rPr lang="en-US" dirty="0" smtClean="0"/>
              <a:t>Use presentation methods that match the interests (</a:t>
            </a:r>
            <a:r>
              <a:rPr lang="en-US" dirty="0" err="1" smtClean="0"/>
              <a:t>eg</a:t>
            </a:r>
            <a:r>
              <a:rPr lang="en-US" dirty="0" smtClean="0"/>
              <a:t>. Present new content using vocabulary found on cereal boxes for a child obsessed with them; use of song; use of rhyme.)</a:t>
            </a:r>
          </a:p>
          <a:p>
            <a:r>
              <a:rPr lang="en-US" dirty="0" smtClean="0"/>
              <a:t>Opportunity for CHOICE</a:t>
            </a:r>
          </a:p>
          <a:p>
            <a:r>
              <a:rPr lang="en-US" dirty="0" smtClean="0"/>
              <a:t>Use Priming: before the actual instruction expose him to the materials, the easy tasks and reinforce him. A “review beforehand”. </a:t>
            </a:r>
          </a:p>
          <a:p>
            <a:r>
              <a:rPr lang="en-US" dirty="0" smtClean="0"/>
              <a:t>Plans for dealing with a Crisis (see handout)</a:t>
            </a:r>
            <a:endParaRPr lang="en-US" dirty="0"/>
          </a:p>
        </p:txBody>
      </p:sp>
      <p:sp>
        <p:nvSpPr>
          <p:cNvPr id="3" name="Title 2"/>
          <p:cNvSpPr>
            <a:spLocks noGrp="1"/>
          </p:cNvSpPr>
          <p:nvPr>
            <p:ph type="title"/>
          </p:nvPr>
        </p:nvSpPr>
        <p:spPr/>
        <p:txBody>
          <a:bodyPr/>
          <a:lstStyle/>
          <a:p>
            <a:r>
              <a:rPr lang="en-US" dirty="0" smtClean="0"/>
              <a:t>Use of Engagement Strategies</a:t>
            </a:r>
            <a:endParaRPr lang="en-US" dirty="0"/>
          </a:p>
        </p:txBody>
      </p:sp>
      <p:sp>
        <p:nvSpPr>
          <p:cNvPr id="4" name="Footer Placeholder 3"/>
          <p:cNvSpPr>
            <a:spLocks noGrp="1"/>
          </p:cNvSpPr>
          <p:nvPr>
            <p:ph type="ftr" sz="quarter" idx="11"/>
          </p:nvPr>
        </p:nvSpPr>
        <p:spPr/>
        <p:txBody>
          <a:bodyPr/>
          <a:lstStyle/>
          <a:p>
            <a:r>
              <a:rPr lang="en-US" smtClean="0"/>
              <a:t>(Heflin &amp; Alaimo, 2009).</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946"/>
            <a:ext cx="8229600" cy="4954346"/>
          </a:xfrm>
        </p:spPr>
        <p:txBody>
          <a:bodyPr>
            <a:normAutofit fontScale="55000" lnSpcReduction="20000"/>
          </a:bodyPr>
          <a:lstStyle/>
          <a:p>
            <a:pPr marL="852678" indent="-742950">
              <a:buAutoNum type="arabicPeriod"/>
            </a:pPr>
            <a:r>
              <a:rPr lang="en-US" sz="4400" dirty="0" smtClean="0"/>
              <a:t>Choose 2 strategies to start with today.</a:t>
            </a:r>
          </a:p>
          <a:p>
            <a:pPr marL="852678" indent="-742950">
              <a:buAutoNum type="arabicPeriod"/>
            </a:pPr>
            <a:r>
              <a:rPr lang="en-US" sz="4400" dirty="0" smtClean="0"/>
              <a:t>Select a partner, or better yet a team, to begin implementing the strategies you chose. Be ready and willing to revise. </a:t>
            </a:r>
          </a:p>
          <a:p>
            <a:pPr marL="852678" indent="-742950">
              <a:buAutoNum type="arabicPeriod"/>
            </a:pPr>
            <a:endParaRPr lang="en-US" sz="4400" dirty="0" smtClean="0"/>
          </a:p>
          <a:p>
            <a:pPr marL="852678" indent="-742950">
              <a:buAutoNum type="arabicPeriod"/>
            </a:pPr>
            <a:r>
              <a:rPr lang="en-US" sz="4400" dirty="0" smtClean="0"/>
              <a:t>Consider:</a:t>
            </a:r>
          </a:p>
          <a:p>
            <a:pPr marL="1108710" lvl="1" indent="-742950">
              <a:buAutoNum type="arabicPeriod"/>
            </a:pPr>
            <a:r>
              <a:rPr lang="en-US" sz="4000" dirty="0" smtClean="0"/>
              <a:t>Instruction: make associations &amp; patterns visible.</a:t>
            </a:r>
          </a:p>
          <a:p>
            <a:pPr marL="1108710" lvl="1" indent="-742950">
              <a:buAutoNum type="arabicPeriod"/>
            </a:pPr>
            <a:r>
              <a:rPr lang="en-US" sz="4000" dirty="0" smtClean="0"/>
              <a:t>Instruction: break tasks down. </a:t>
            </a:r>
          </a:p>
          <a:p>
            <a:pPr marL="1108710" lvl="1" indent="-742950">
              <a:buAutoNum type="arabicPeriod"/>
            </a:pPr>
            <a:r>
              <a:rPr lang="en-US" sz="4000" dirty="0" smtClean="0"/>
              <a:t>Make “communication” a goal: give them access. </a:t>
            </a:r>
          </a:p>
          <a:p>
            <a:pPr marL="1108710" lvl="1" indent="-742950">
              <a:buAutoNum type="arabicPeriod"/>
            </a:pPr>
            <a:r>
              <a:rPr lang="en-US" sz="4000" dirty="0" smtClean="0"/>
              <a:t>Plan for Transitions/Give Routine</a:t>
            </a:r>
          </a:p>
          <a:p>
            <a:pPr marL="1108710" lvl="1" indent="-742950">
              <a:buAutoNum type="arabicPeriod"/>
            </a:pPr>
            <a:r>
              <a:rPr lang="en-US" sz="4000" dirty="0" smtClean="0"/>
              <a:t>Be literal, precise, concise. Language matters.</a:t>
            </a:r>
          </a:p>
          <a:p>
            <a:pPr marL="1108710" lvl="1" indent="-742950">
              <a:buAutoNum type="arabicPeriod"/>
            </a:pPr>
            <a:r>
              <a:rPr lang="en-US" sz="4000" dirty="0" smtClean="0"/>
              <a:t>Use Visuals with auditory.</a:t>
            </a:r>
          </a:p>
          <a:p>
            <a:pPr marL="1108710" lvl="1" indent="-742950">
              <a:buAutoNum type="arabicPeriod"/>
            </a:pPr>
            <a:r>
              <a:rPr lang="en-US" sz="4000" dirty="0" smtClean="0"/>
              <a:t>Prompt, reinforce. </a:t>
            </a:r>
          </a:p>
          <a:p>
            <a:pPr marL="1108710" lvl="1" indent="-742950">
              <a:buAutoNum type="arabicPeriod"/>
            </a:pPr>
            <a:r>
              <a:rPr lang="en-US" sz="4000" dirty="0" smtClean="0"/>
              <a:t>Analyze true needs. </a:t>
            </a:r>
          </a:p>
          <a:p>
            <a:pPr marL="1108710" lvl="1" indent="-742950">
              <a:buAutoNum type="arabicPeriod"/>
            </a:pPr>
            <a:r>
              <a:rPr lang="en-US" sz="4000" dirty="0" smtClean="0"/>
              <a:t>Reduce stress. </a:t>
            </a:r>
          </a:p>
          <a:p>
            <a:pPr marL="852678" indent="-742950">
              <a:buNone/>
            </a:pPr>
            <a:endParaRPr lang="en-US" sz="4400" dirty="0" smtClean="0"/>
          </a:p>
        </p:txBody>
      </p:sp>
      <p:sp>
        <p:nvSpPr>
          <p:cNvPr id="3" name="Title 2"/>
          <p:cNvSpPr>
            <a:spLocks noGrp="1"/>
          </p:cNvSpPr>
          <p:nvPr>
            <p:ph type="title"/>
          </p:nvPr>
        </p:nvSpPr>
        <p:spPr/>
        <p:txBody>
          <a:bodyPr>
            <a:normAutofit/>
          </a:bodyPr>
          <a:lstStyle/>
          <a:p>
            <a:r>
              <a:rPr lang="en-US" dirty="0" smtClean="0"/>
              <a:t>Breathe. . .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1000" dirty="0" err="1" smtClean="0"/>
              <a:t>Boger</a:t>
            </a:r>
            <a:r>
              <a:rPr lang="en-US" sz="1000" dirty="0" smtClean="0"/>
              <a:t>-Megiddo I., Shaw, D., </a:t>
            </a:r>
            <a:r>
              <a:rPr lang="en-US" sz="1000" dirty="0" err="1" smtClean="0"/>
              <a:t>Friedman,S</a:t>
            </a:r>
            <a:r>
              <a:rPr lang="en-US" sz="1000" dirty="0" smtClean="0"/>
              <a:t>., Sparks, B., </a:t>
            </a:r>
            <a:r>
              <a:rPr lang="en-US" sz="1000" dirty="0" err="1" smtClean="0"/>
              <a:t>Artru</a:t>
            </a:r>
            <a:r>
              <a:rPr lang="en-US" sz="1000" dirty="0" smtClean="0"/>
              <a:t>, A., </a:t>
            </a:r>
            <a:r>
              <a:rPr lang="en-US" sz="1000" dirty="0" err="1" smtClean="0"/>
              <a:t>Giedd</a:t>
            </a:r>
            <a:r>
              <a:rPr lang="en-US" sz="1000" dirty="0" smtClean="0"/>
              <a:t>, J., Dawson, G., &amp; </a:t>
            </a:r>
            <a:r>
              <a:rPr lang="en-US" sz="1000" dirty="0" err="1" smtClean="0"/>
              <a:t>Dager</a:t>
            </a:r>
            <a:r>
              <a:rPr lang="en-US" sz="1000" dirty="0" smtClean="0"/>
              <a:t>, S. (2006). Corpus </a:t>
            </a:r>
            <a:r>
              <a:rPr lang="en-US" sz="1000" dirty="0" err="1" smtClean="0"/>
              <a:t>callosum</a:t>
            </a:r>
            <a:r>
              <a:rPr lang="en-US" sz="1000" dirty="0" smtClean="0"/>
              <a:t> </a:t>
            </a:r>
            <a:r>
              <a:rPr lang="en-US" sz="1000" dirty="0" err="1" smtClean="0"/>
              <a:t>morphometrics</a:t>
            </a:r>
            <a:r>
              <a:rPr lang="en-US" sz="1000" dirty="0" smtClean="0"/>
              <a:t> in young children with autism spectrum disorder. </a:t>
            </a:r>
            <a:r>
              <a:rPr lang="en-US" sz="1000" i="1" dirty="0" smtClean="0"/>
              <a:t>Journal of Autism and Developmental Disorders, 36</a:t>
            </a:r>
            <a:r>
              <a:rPr lang="en-US" sz="1000" dirty="0" smtClean="0"/>
              <a:t>(6), 733-739. </a:t>
            </a:r>
          </a:p>
          <a:p>
            <a:pPr>
              <a:buNone/>
            </a:pPr>
            <a:r>
              <a:rPr lang="en-US" sz="1000" dirty="0" smtClean="0"/>
              <a:t>Heflin, L.J., &amp; </a:t>
            </a:r>
            <a:r>
              <a:rPr lang="en-US" sz="1000" dirty="0" err="1" smtClean="0"/>
              <a:t>Alaimo</a:t>
            </a:r>
            <a:r>
              <a:rPr lang="en-US" sz="1000" dirty="0" smtClean="0"/>
              <a:t>, D. (2007). </a:t>
            </a:r>
            <a:r>
              <a:rPr lang="en-US" sz="1000" i="1" dirty="0" smtClean="0"/>
              <a:t>Students with autism spectrum disorders. </a:t>
            </a:r>
            <a:r>
              <a:rPr lang="en-US" sz="1000" dirty="0" smtClean="0"/>
              <a:t>Upper Saddle River, NJ: Pearson. </a:t>
            </a:r>
          </a:p>
          <a:p>
            <a:pPr>
              <a:buNone/>
            </a:pPr>
            <a:endParaRPr lang="en-US" sz="1000" dirty="0" smtClean="0"/>
          </a:p>
          <a:p>
            <a:pPr>
              <a:buNone/>
            </a:pPr>
            <a:r>
              <a:rPr lang="en-US" sz="1000" dirty="0" err="1" smtClean="0"/>
              <a:t>Heward</a:t>
            </a:r>
            <a:r>
              <a:rPr lang="en-US" sz="1000" dirty="0" smtClean="0"/>
              <a:t>, W. (2009). </a:t>
            </a:r>
            <a:r>
              <a:rPr lang="en-US" sz="1000" i="1" dirty="0" smtClean="0"/>
              <a:t>Exceptional children: An introduction to special education. </a:t>
            </a:r>
            <a:r>
              <a:rPr lang="en-US" sz="1000" dirty="0" smtClean="0"/>
              <a:t>Upper Saddle River, NJ: Pearson.</a:t>
            </a:r>
          </a:p>
          <a:p>
            <a:pPr>
              <a:buNone/>
            </a:pPr>
            <a:endParaRPr lang="en-US" sz="1000" dirty="0" smtClean="0"/>
          </a:p>
          <a:p>
            <a:pPr>
              <a:buNone/>
            </a:pPr>
            <a:r>
              <a:rPr lang="en-US" sz="1000" dirty="0" smtClean="0"/>
              <a:t>Palmer, P. (1998). </a:t>
            </a:r>
            <a:r>
              <a:rPr lang="en-US" sz="1000" i="1" dirty="0" smtClean="0"/>
              <a:t>The courage to teach. </a:t>
            </a:r>
            <a:r>
              <a:rPr lang="en-US" sz="1000" dirty="0" smtClean="0"/>
              <a:t>San Francisco, CA: </a:t>
            </a:r>
            <a:r>
              <a:rPr lang="en-US" sz="1000" dirty="0" err="1" smtClean="0"/>
              <a:t>Jossey</a:t>
            </a:r>
            <a:r>
              <a:rPr lang="en-US" sz="1000" dirty="0" smtClean="0"/>
              <a:t> Bass. </a:t>
            </a:r>
          </a:p>
          <a:p>
            <a:pPr>
              <a:buNone/>
            </a:pPr>
            <a:endParaRPr lang="en-US" sz="1000" dirty="0" smtClean="0"/>
          </a:p>
          <a:p>
            <a:pPr>
              <a:buNone/>
            </a:pPr>
            <a:r>
              <a:rPr lang="en-US" sz="1000" dirty="0" err="1" smtClean="0"/>
              <a:t>Voineagu</a:t>
            </a:r>
            <a:r>
              <a:rPr lang="en-US" sz="1000" dirty="0" smtClean="0"/>
              <a:t> I, Wang X, Johnston P, et al. </a:t>
            </a:r>
            <a:r>
              <a:rPr lang="en-US" sz="1000" dirty="0" err="1" smtClean="0"/>
              <a:t>Transcriptomic</a:t>
            </a:r>
            <a:r>
              <a:rPr lang="en-US" sz="1000" dirty="0" smtClean="0"/>
              <a:t> analysis of autistic brain reveals convergent molecular pathology. Nature. 2011 May 25;474(7351):380-4. </a:t>
            </a:r>
          </a:p>
          <a:p>
            <a:pPr>
              <a:buNone/>
            </a:pPr>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509</TotalTime>
  <Words>2540</Words>
  <Application>Microsoft Office PowerPoint</Application>
  <PresentationFormat>On-screen Show (4:3)</PresentationFormat>
  <Paragraphs>252</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Concourse</vt:lpstr>
      <vt:lpstr>Autism Spectrum Disorders:  Responsive Teaching for the Elementary Classroom </vt:lpstr>
      <vt:lpstr>Starting with Ourselves. . . </vt:lpstr>
      <vt:lpstr>Slide 3</vt:lpstr>
      <vt:lpstr>Starting with Ourselves</vt:lpstr>
      <vt:lpstr>Defining Autism Spectrum (ASD) Disorders</vt:lpstr>
      <vt:lpstr>Brain Research:  We Know Very Little</vt:lpstr>
      <vt:lpstr>Suspected Differences</vt:lpstr>
      <vt:lpstr>Affected (possible) Brain Structures</vt:lpstr>
      <vt:lpstr>Brain Stem Variance: Possible Effects</vt:lpstr>
      <vt:lpstr>Limbic System Variance: Possible Effects (Your LS gathers psychological meaning)</vt:lpstr>
      <vt:lpstr>Cerebellum/Purkinje Variance: Possible Effects</vt:lpstr>
      <vt:lpstr>Getting Started as a Team</vt:lpstr>
      <vt:lpstr>Overarching Steps for Getting Started</vt:lpstr>
      <vt:lpstr>Evidence-Based Practices </vt:lpstr>
      <vt:lpstr>Slide 15</vt:lpstr>
      <vt:lpstr>Pairing Activity</vt:lpstr>
      <vt:lpstr>Slide 17</vt:lpstr>
      <vt:lpstr>Evaluate the sensory experience in your room</vt:lpstr>
      <vt:lpstr>Creating the Context For Instruction</vt:lpstr>
      <vt:lpstr>Arranging the Physical Environment</vt:lpstr>
      <vt:lpstr>Use of Language</vt:lpstr>
      <vt:lpstr>Use of Time</vt:lpstr>
      <vt:lpstr>Use of Engagement Strategies</vt:lpstr>
      <vt:lpstr>Breathe. . . </vt:lpstr>
      <vt:lpstr>References</vt:lpstr>
    </vt:vector>
  </TitlesOfParts>
  <Company>Eastern Mennonite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you considered?</dc:title>
  <dc:creator>Lori Leaman</dc:creator>
  <cp:lastModifiedBy>Lori Hostetler Leaman</cp:lastModifiedBy>
  <cp:revision>64</cp:revision>
  <dcterms:created xsi:type="dcterms:W3CDTF">2011-09-05T18:09:54Z</dcterms:created>
  <dcterms:modified xsi:type="dcterms:W3CDTF">2012-02-01T19:24:04Z</dcterms:modified>
</cp:coreProperties>
</file>