
<file path=[Content_Types].xml><?xml version="1.0" encoding="utf-8"?>
<Types xmlns="http://schemas.openxmlformats.org/package/2006/content-types">
  <Default Extension="xml" ContentType="application/xml"/>
  <Default Extension="jpeg" ContentType="image/jpeg"/>
  <Default Extension="png" ContentType="image/pn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72" r:id="rId1"/>
  </p:sldMasterIdLst>
  <p:notesMasterIdLst>
    <p:notesMasterId r:id="rId26"/>
  </p:notesMasterIdLst>
  <p:sldIdLst>
    <p:sldId id="256" r:id="rId2"/>
    <p:sldId id="270" r:id="rId3"/>
    <p:sldId id="258" r:id="rId4"/>
    <p:sldId id="259" r:id="rId5"/>
    <p:sldId id="261" r:id="rId6"/>
    <p:sldId id="263" r:id="rId7"/>
    <p:sldId id="264" r:id="rId8"/>
    <p:sldId id="265" r:id="rId9"/>
    <p:sldId id="257" r:id="rId10"/>
    <p:sldId id="260" r:id="rId11"/>
    <p:sldId id="266" r:id="rId12"/>
    <p:sldId id="267" r:id="rId13"/>
    <p:sldId id="279" r:id="rId14"/>
    <p:sldId id="277" r:id="rId15"/>
    <p:sldId id="268" r:id="rId16"/>
    <p:sldId id="272" r:id="rId17"/>
    <p:sldId id="273" r:id="rId18"/>
    <p:sldId id="271" r:id="rId19"/>
    <p:sldId id="274" r:id="rId20"/>
    <p:sldId id="278" r:id="rId21"/>
    <p:sldId id="275" r:id="rId22"/>
    <p:sldId id="276" r:id="rId23"/>
    <p:sldId id="280" r:id="rId24"/>
    <p:sldId id="28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41" autoAdjust="0"/>
  </p:normalViewPr>
  <p:slideViewPr>
    <p:cSldViewPr snapToGrid="0" snapToObjects="1">
      <p:cViewPr>
        <p:scale>
          <a:sx n="76" d="100"/>
          <a:sy n="76" d="100"/>
        </p:scale>
        <p:origin x="-1936" y="-80"/>
      </p:cViewPr>
      <p:guideLst>
        <p:guide orient="horz" pos="2160"/>
        <p:guide pos="2880"/>
      </p:guideLst>
    </p:cSldViewPr>
  </p:slideViewPr>
  <p:notesTextViewPr>
    <p:cViewPr>
      <p:scale>
        <a:sx n="100" d="100"/>
        <a:sy n="100" d="100"/>
      </p:scale>
      <p:origin x="0" y="0"/>
    </p:cViewPr>
  </p:notesTextViewPr>
  <p:sorterViewPr>
    <p:cViewPr>
      <p:scale>
        <a:sx n="128" d="100"/>
        <a:sy n="128" d="100"/>
      </p:scale>
      <p:origin x="0" y="0"/>
    </p:cViewPr>
  </p:sorterViewPr>
  <p:gridSpacing cx="76200" cy="76200"/>
</p:viewPr>
</file>

<file path=ppt/_rels/presentation.xml.rels><?xml version="1.0" encoding="UTF-8" standalone="yes"?>
<Relationships xmlns="http://schemas.openxmlformats.org/package/2006/relationships"><Relationship Id="rId31" Type="http://schemas.openxmlformats.org/officeDocument/2006/relationships/tableStyles" Target="tableStyle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interSettings" Target="printerSettings/printerSettings1.bin"/><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esProps" Target="presProps.xml"/><Relationship Id="rId26" Type="http://schemas.openxmlformats.org/officeDocument/2006/relationships/notesMaster" Target="notesMasters/notesMaster1.xml"/><Relationship Id="rId30" Type="http://schemas.openxmlformats.org/officeDocument/2006/relationships/theme" Target="theme/theme1.xml"/><Relationship Id="rId11" Type="http://schemas.openxmlformats.org/officeDocument/2006/relationships/slide" Target="slides/slide10.xml"/><Relationship Id="rId29" Type="http://schemas.openxmlformats.org/officeDocument/2006/relationships/viewProps" Target="view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ECB258-17C9-3744-B51E-F4DEE364E13B}" type="datetimeFigureOut">
              <a:rPr lang="en-US" smtClean="0"/>
              <a:t>4/14/12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95B907-27DE-2D4E-9A3F-F05A3FE3549A}" type="slidenum">
              <a:rPr lang="en-US" smtClean="0"/>
              <a:t>‹#›</a:t>
            </a:fld>
            <a:endParaRPr lang="en-US"/>
          </a:p>
        </p:txBody>
      </p:sp>
    </p:spTree>
    <p:extLst>
      <p:ext uri="{BB962C8B-B14F-4D97-AF65-F5344CB8AC3E}">
        <p14:creationId xmlns:p14="http://schemas.microsoft.com/office/powerpoint/2010/main" val="31734783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At the risk of vilifying teachers who make these types of statements, I would argue that these sentiments serve to deteriorate student-teacher relationships, exacerbating student </a:t>
            </a:r>
            <a:r>
              <a:rPr lang="en-US" sz="1200" kern="1200" dirty="0" err="1" smtClean="0">
                <a:solidFill>
                  <a:schemeClr val="tx1"/>
                </a:solidFill>
                <a:effectLst/>
                <a:latin typeface="+mn-lt"/>
                <a:ea typeface="+mn-ea"/>
                <a:cs typeface="+mn-cs"/>
              </a:rPr>
              <a:t>mis</a:t>
            </a:r>
            <a:r>
              <a:rPr lang="en-US" sz="1200" kern="1200" dirty="0" smtClean="0">
                <a:solidFill>
                  <a:schemeClr val="tx1"/>
                </a:solidFill>
                <a:effectLst/>
                <a:latin typeface="+mn-lt"/>
                <a:ea typeface="+mn-ea"/>
                <a:cs typeface="+mn-cs"/>
              </a:rPr>
              <a:t>/behavior and creating a cycle of toxicity in the classroom. Much of what is done in the name of “discipline” can be seen as disrespectful and oppressive; it appears that some teachers tend to view their students as “disposable youth” (Giroux, 2003) who can easily be excluded from their classrooms.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B895B907-27DE-2D4E-9A3F-F05A3FE3549A}" type="slidenum">
              <a:rPr lang="en-US" smtClean="0"/>
              <a:t>4</a:t>
            </a:fld>
            <a:endParaRPr lang="en-US"/>
          </a:p>
        </p:txBody>
      </p:sp>
    </p:spTree>
    <p:extLst>
      <p:ext uri="{BB962C8B-B14F-4D97-AF65-F5344CB8AC3E}">
        <p14:creationId xmlns:p14="http://schemas.microsoft.com/office/powerpoint/2010/main" val="1473099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While theoretically, teachers may realize the need for building strong relationships with their students, when students demonstrate challenging behaviors, this need is often usurped by the felt need to restore order and control in the classroom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Vavrus</a:t>
            </a:r>
            <a:r>
              <a:rPr lang="en-US" sz="1200" kern="1200" dirty="0" smtClean="0">
                <a:solidFill>
                  <a:schemeClr val="tx1"/>
                </a:solidFill>
                <a:effectLst/>
                <a:latin typeface="+mn-lt"/>
                <a:ea typeface="+mn-ea"/>
                <a:cs typeface="+mn-cs"/>
              </a:rPr>
              <a:t> &amp; Cole, 2002)</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895B907-27DE-2D4E-9A3F-F05A3FE3549A}" type="slidenum">
              <a:rPr lang="en-US" smtClean="0"/>
              <a:t>10</a:t>
            </a:fld>
            <a:endParaRPr lang="en-US"/>
          </a:p>
        </p:txBody>
      </p:sp>
    </p:spTree>
    <p:extLst>
      <p:ext uri="{BB962C8B-B14F-4D97-AF65-F5344CB8AC3E}">
        <p14:creationId xmlns:p14="http://schemas.microsoft.com/office/powerpoint/2010/main" val="1029689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95B907-27DE-2D4E-9A3F-F05A3FE3549A}" type="slidenum">
              <a:rPr lang="en-US" smtClean="0"/>
              <a:t>17</a:t>
            </a:fld>
            <a:endParaRPr lang="en-US"/>
          </a:p>
        </p:txBody>
      </p:sp>
    </p:spTree>
    <p:extLst>
      <p:ext uri="{BB962C8B-B14F-4D97-AF65-F5344CB8AC3E}">
        <p14:creationId xmlns:p14="http://schemas.microsoft.com/office/powerpoint/2010/main" val="3870705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Of the 13 participants, 11 conveyed at least one story of a teacher being mean to them, yelling at them, or unfairly targeting them.</a:t>
            </a:r>
            <a:endParaRPr lang="en-US" dirty="0"/>
          </a:p>
        </p:txBody>
      </p:sp>
      <p:sp>
        <p:nvSpPr>
          <p:cNvPr id="4" name="Slide Number Placeholder 3"/>
          <p:cNvSpPr>
            <a:spLocks noGrp="1"/>
          </p:cNvSpPr>
          <p:nvPr>
            <p:ph type="sldNum" sz="quarter" idx="10"/>
          </p:nvPr>
        </p:nvSpPr>
        <p:spPr/>
        <p:txBody>
          <a:bodyPr/>
          <a:lstStyle/>
          <a:p>
            <a:fld id="{B895B907-27DE-2D4E-9A3F-F05A3FE3549A}" type="slidenum">
              <a:rPr lang="en-US" smtClean="0"/>
              <a:t>18</a:t>
            </a:fld>
            <a:endParaRPr lang="en-US"/>
          </a:p>
        </p:txBody>
      </p:sp>
    </p:spTree>
    <p:extLst>
      <p:ext uri="{BB962C8B-B14F-4D97-AF65-F5344CB8AC3E}">
        <p14:creationId xmlns:p14="http://schemas.microsoft.com/office/powerpoint/2010/main" val="1626869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dirty="0" err="1" smtClean="0">
                <a:solidFill>
                  <a:schemeClr val="tx1"/>
                </a:solidFill>
                <a:effectLst/>
                <a:latin typeface="+mn-lt"/>
                <a:ea typeface="+mn-ea"/>
                <a:cs typeface="+mn-cs"/>
              </a:rPr>
              <a:t>Vavrus</a:t>
            </a:r>
            <a:r>
              <a:rPr lang="en-US" sz="1800" kern="1200" dirty="0" smtClean="0">
                <a:solidFill>
                  <a:schemeClr val="tx1"/>
                </a:solidFill>
                <a:effectLst/>
                <a:latin typeface="+mn-lt"/>
                <a:ea typeface="+mn-ea"/>
                <a:cs typeface="+mn-cs"/>
              </a:rPr>
              <a:t> &amp; Cole, 2002</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Some research has suggested that some teachers are more prone to write students up than others, often contingent on the teacher’s personal dispositions. </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For example, in surveys with 885 teachers, Baker (2005) found that self-efficacy played a role in the disciplinary decisions that teachers made; teachers who had low self-efficacy were more likely to resort to strict disciplinary interventions. </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From a restorative justice perspective, </a:t>
            </a:r>
            <a:r>
              <a:rPr lang="en-US" sz="1800" kern="1200" dirty="0" err="1" smtClean="0">
                <a:solidFill>
                  <a:schemeClr val="tx1"/>
                </a:solidFill>
                <a:effectLst/>
                <a:latin typeface="+mn-lt"/>
                <a:ea typeface="+mn-ea"/>
                <a:cs typeface="+mn-cs"/>
              </a:rPr>
              <a:t>Zehr</a:t>
            </a:r>
            <a:r>
              <a:rPr lang="en-US" sz="1800" kern="1200" dirty="0" smtClean="0">
                <a:solidFill>
                  <a:schemeClr val="tx1"/>
                </a:solidFill>
                <a:effectLst/>
                <a:latin typeface="+mn-lt"/>
                <a:ea typeface="+mn-ea"/>
                <a:cs typeface="+mn-cs"/>
              </a:rPr>
              <a:t> (1990) asserted that people strive for a sense of autonomy and control over their own lives and that when they lose that sense of personal autonomy and control, they often will go to great extremes in order to regain it. This is potentially true for teachers as much as it is for students. </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Thus, a teacher who senses a lack of control over their classroom environment may resort to more coercive practices in order to regain that control, possibly accounting for what some of the students describe as mean behavior on the part of teachers.  </a:t>
            </a:r>
          </a:p>
          <a:p>
            <a:endParaRPr lang="en-US" dirty="0"/>
          </a:p>
        </p:txBody>
      </p:sp>
      <p:sp>
        <p:nvSpPr>
          <p:cNvPr id="4" name="Slide Number Placeholder 3"/>
          <p:cNvSpPr>
            <a:spLocks noGrp="1"/>
          </p:cNvSpPr>
          <p:nvPr>
            <p:ph type="sldNum" sz="quarter" idx="10"/>
          </p:nvPr>
        </p:nvSpPr>
        <p:spPr/>
        <p:txBody>
          <a:bodyPr/>
          <a:lstStyle/>
          <a:p>
            <a:fld id="{B895B907-27DE-2D4E-9A3F-F05A3FE3549A}" type="slidenum">
              <a:rPr lang="en-US" smtClean="0"/>
              <a:t>19</a:t>
            </a:fld>
            <a:endParaRPr lang="en-US"/>
          </a:p>
        </p:txBody>
      </p:sp>
    </p:spTree>
    <p:extLst>
      <p:ext uri="{BB962C8B-B14F-4D97-AF65-F5344CB8AC3E}">
        <p14:creationId xmlns:p14="http://schemas.microsoft.com/office/powerpoint/2010/main" val="4119925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dirty="0" err="1" smtClean="0">
                <a:solidFill>
                  <a:schemeClr val="tx1"/>
                </a:solidFill>
                <a:effectLst/>
                <a:latin typeface="+mn-lt"/>
                <a:ea typeface="+mn-ea"/>
                <a:cs typeface="+mn-cs"/>
              </a:rPr>
              <a:t>Vavrus</a:t>
            </a:r>
            <a:r>
              <a:rPr lang="en-US" sz="1800" kern="1200" dirty="0" smtClean="0">
                <a:solidFill>
                  <a:schemeClr val="tx1"/>
                </a:solidFill>
                <a:effectLst/>
                <a:latin typeface="+mn-lt"/>
                <a:ea typeface="+mn-ea"/>
                <a:cs typeface="+mn-cs"/>
              </a:rPr>
              <a:t> &amp; Cole, 2002</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Some research has suggested that some teachers are more prone to write students up than others, often contingent on the teacher’s personal dispositions. </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For example, in surveys with 885 teachers, Baker (2005) found that self-efficacy played a role in the disciplinary decisions that teachers made; teachers who had low self-efficacy were more likely to resort to strict disciplinary interventions. </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From a restorative justice perspective, </a:t>
            </a:r>
            <a:r>
              <a:rPr lang="en-US" sz="1800" kern="1200" dirty="0" err="1" smtClean="0">
                <a:solidFill>
                  <a:schemeClr val="tx1"/>
                </a:solidFill>
                <a:effectLst/>
                <a:latin typeface="+mn-lt"/>
                <a:ea typeface="+mn-ea"/>
                <a:cs typeface="+mn-cs"/>
              </a:rPr>
              <a:t>Zehr</a:t>
            </a:r>
            <a:r>
              <a:rPr lang="en-US" sz="1800" kern="1200" dirty="0" smtClean="0">
                <a:solidFill>
                  <a:schemeClr val="tx1"/>
                </a:solidFill>
                <a:effectLst/>
                <a:latin typeface="+mn-lt"/>
                <a:ea typeface="+mn-ea"/>
                <a:cs typeface="+mn-cs"/>
              </a:rPr>
              <a:t> (1990) asserted that people strive for a sense of autonomy and control over their own lives and that when they lose that sense of personal autonomy and control, they often will go to great extremes in order to regain it. This is potentially true for teachers as much as it is for students. </a:t>
            </a:r>
          </a:p>
          <a:p>
            <a:endParaRPr lang="en-US"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Thus, a teacher who senses a lack of control over their classroom environment may resort to more coercive practices in order to regain that control, possibly accounting for what some of the students describe as mean behavior on the part of teachers.  </a:t>
            </a:r>
          </a:p>
          <a:p>
            <a:endParaRPr lang="en-US" dirty="0"/>
          </a:p>
        </p:txBody>
      </p:sp>
      <p:sp>
        <p:nvSpPr>
          <p:cNvPr id="4" name="Slide Number Placeholder 3"/>
          <p:cNvSpPr>
            <a:spLocks noGrp="1"/>
          </p:cNvSpPr>
          <p:nvPr>
            <p:ph type="sldNum" sz="quarter" idx="10"/>
          </p:nvPr>
        </p:nvSpPr>
        <p:spPr/>
        <p:txBody>
          <a:bodyPr/>
          <a:lstStyle/>
          <a:p>
            <a:fld id="{B895B907-27DE-2D4E-9A3F-F05A3FE3549A}" type="slidenum">
              <a:rPr lang="en-US" smtClean="0"/>
              <a:t>20</a:t>
            </a:fld>
            <a:endParaRPr lang="en-US"/>
          </a:p>
        </p:txBody>
      </p:sp>
    </p:spTree>
    <p:extLst>
      <p:ext uri="{BB962C8B-B14F-4D97-AF65-F5344CB8AC3E}">
        <p14:creationId xmlns:p14="http://schemas.microsoft.com/office/powerpoint/2010/main" val="4119925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BCED3E41-E2DE-48B7-AD25-2C05D8372D60}" type="datetime4">
              <a:rPr lang="en-US" smtClean="0"/>
              <a:pPr/>
              <a:t>April 14, 2012</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dirty="0"/>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FA84A37A-AFC2-4A01-80A1-FC20F2C0D5B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1FF8997-1B19-974F-B576-F20117E672CC}" type="datetimeFigureOut">
              <a:rPr lang="en-US" smtClean="0"/>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1FF8997-1B19-974F-B576-F20117E672CC}" type="datetimeFigureOut">
              <a:rPr lang="en-US" smtClean="0"/>
              <a:t>4/14/12</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5FCDA9DA-1313-C04C-B817-6A74A5FC250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fld id="{48F78D1B-BB73-41B2-8202-C6678B761557}" type="datetime4">
              <a:rPr lang="en-US" smtClean="0"/>
              <a:pPr/>
              <a:t>April 14, 2012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FF8997-1B19-974F-B576-F20117E672CC}" type="datetimeFigureOut">
              <a:rPr lang="en-US" smtClean="0"/>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DA9DA-1313-C04C-B817-6A74A5FC250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21FF8997-1B19-974F-B576-F20117E672CC}" type="datetimeFigureOut">
              <a:rPr lang="en-US" smtClean="0"/>
              <a:t>4/14/12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CDA9DA-1313-C04C-B817-6A74A5FC2501}"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1FF8997-1B19-974F-B576-F20117E672CC}" type="datetimeFigureOut">
              <a:rPr lang="en-US" smtClean="0"/>
              <a:t>4/14/12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F8997-1B19-974F-B576-F20117E672CC}" type="datetimeFigureOut">
              <a:rPr lang="en-US" smtClean="0"/>
              <a:t>4/14/12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F8997-1B19-974F-B576-F20117E672CC}" type="datetimeFigureOut">
              <a:rPr lang="en-US" smtClean="0"/>
              <a:t>4/14/12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1FF8997-1B19-974F-B576-F20117E672CC}" type="datetimeFigureOut">
              <a:rPr lang="en-US" smtClean="0"/>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1FF8997-1B19-974F-B576-F20117E672CC}" type="datetimeFigureOut">
              <a:rPr lang="en-US" smtClean="0"/>
              <a:t>4/14/12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DA9DA-1313-C04C-B817-6A74A5FC250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20" Type="http://schemas.openxmlformats.org/officeDocument/2006/relationships/slideLayout" Target="../slideLayouts/slideLayout20.xml"/><Relationship Id="rId4" Type="http://schemas.openxmlformats.org/officeDocument/2006/relationships/slideLayout" Target="../slideLayouts/slideLayout4.xml"/><Relationship Id="rId21" Type="http://schemas.openxmlformats.org/officeDocument/2006/relationships/theme" Target="../theme/theme1.xml"/><Relationship Id="rId22" Type="http://schemas.openxmlformats.org/officeDocument/2006/relationships/image" Target="../media/image6.png"/><Relationship Id="rId23" Type="http://schemas.openxmlformats.org/officeDocument/2006/relationships/image" Target="../media/image7.png"/><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24" Type="http://schemas.openxmlformats.org/officeDocument/2006/relationships/image" Target="../media/image8.png"/><Relationship Id="rId6" Type="http://schemas.openxmlformats.org/officeDocument/2006/relationships/slideLayout" Target="../slideLayouts/slideLayout6.xml"/><Relationship Id="rId16" Type="http://schemas.openxmlformats.org/officeDocument/2006/relationships/slideLayout" Target="../slideLayouts/slideLayout1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19" Type="http://schemas.openxmlformats.org/officeDocument/2006/relationships/slideLayout" Target="../slideLayouts/slideLayout19.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1FF8997-1B19-974F-B576-F20117E672CC}" type="datetimeFigureOut">
              <a:rPr lang="en-US" smtClean="0"/>
              <a:t>4/14/12</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5FCDA9DA-1313-C04C-B817-6A74A5FC250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173"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 id="2147484184" r:id="rId12"/>
    <p:sldLayoutId id="2147484185" r:id="rId13"/>
    <p:sldLayoutId id="2147484186" r:id="rId14"/>
    <p:sldLayoutId id="2147484187" r:id="rId15"/>
    <p:sldLayoutId id="2147484188" r:id="rId16"/>
    <p:sldLayoutId id="2147484189" r:id="rId17"/>
    <p:sldLayoutId id="2147484190" r:id="rId18"/>
    <p:sldLayoutId id="2147484191" r:id="rId19"/>
    <p:sldLayoutId id="2147484192"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4" Type="http://schemas.openxmlformats.org/officeDocument/2006/relationships/image" Target="../media/image8.png"/><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4" Type="http://schemas.openxmlformats.org/officeDocument/2006/relationships/image" Target="../media/image8.png"/><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8190" y="1740471"/>
            <a:ext cx="5926910" cy="3297874"/>
          </a:xfrm>
        </p:spPr>
        <p:txBody>
          <a:bodyPr/>
          <a:lstStyle/>
          <a:p>
            <a:r>
              <a:rPr lang="x-none" sz="4000" b="1" dirty="0"/>
              <a:t>Relationships </a:t>
            </a:r>
            <a:r>
              <a:rPr lang="en-US" sz="4000" b="1" dirty="0" smtClean="0"/>
              <a:t/>
            </a:r>
            <a:br>
              <a:rPr lang="en-US" sz="4000" b="1" dirty="0" smtClean="0"/>
            </a:br>
            <a:r>
              <a:rPr lang="x-none" sz="4000" b="1" dirty="0" smtClean="0"/>
              <a:t>between </a:t>
            </a:r>
            <a:r>
              <a:rPr lang="x-none" sz="4000" b="1" dirty="0" smtClean="0"/>
              <a:t>Teachers </a:t>
            </a:r>
            <a:r>
              <a:rPr lang="x-none" sz="4000" b="1" dirty="0"/>
              <a:t>and </a:t>
            </a:r>
            <a:r>
              <a:rPr lang="en-US" sz="4000" b="1" dirty="0" smtClean="0"/>
              <a:t/>
            </a:r>
            <a:br>
              <a:rPr lang="en-US" sz="4000" b="1" dirty="0" smtClean="0"/>
            </a:br>
            <a:r>
              <a:rPr lang="x-none" sz="4000" b="1" dirty="0" smtClean="0"/>
              <a:t>Suspended </a:t>
            </a:r>
            <a:r>
              <a:rPr lang="x-none" sz="4000" b="1" dirty="0" smtClean="0"/>
              <a:t>Students</a:t>
            </a:r>
            <a:r>
              <a:rPr lang="en-US" sz="4000" b="1" dirty="0" smtClean="0"/>
              <a:t>: </a:t>
            </a:r>
            <a:r>
              <a:rPr lang="en-US" sz="4000" b="1" dirty="0" smtClean="0"/>
              <a:t/>
            </a:r>
            <a:br>
              <a:rPr lang="en-US" sz="4000" b="1" dirty="0" smtClean="0"/>
            </a:br>
            <a:r>
              <a:rPr lang="en-US" sz="4000" b="1" dirty="0" smtClean="0"/>
              <a:t>The </a:t>
            </a:r>
            <a:r>
              <a:rPr lang="en-US" sz="4000" b="1" dirty="0"/>
              <a:t>Students’ Perspective</a:t>
            </a:r>
            <a:r>
              <a:rPr lang="en-US" sz="4000" dirty="0"/>
              <a:t/>
            </a:r>
            <a:br>
              <a:rPr lang="en-US" sz="4000" dirty="0"/>
            </a:br>
            <a:endParaRPr lang="en-US" sz="4000" dirty="0"/>
          </a:p>
        </p:txBody>
      </p:sp>
      <p:sp>
        <p:nvSpPr>
          <p:cNvPr id="3" name="Subtitle 2"/>
          <p:cNvSpPr>
            <a:spLocks noGrp="1"/>
          </p:cNvSpPr>
          <p:nvPr>
            <p:ph type="subTitle" idx="1"/>
          </p:nvPr>
        </p:nvSpPr>
        <p:spPr>
          <a:xfrm>
            <a:off x="2272512" y="4923491"/>
            <a:ext cx="6477000" cy="1307229"/>
          </a:xfrm>
        </p:spPr>
        <p:txBody>
          <a:bodyPr>
            <a:normAutofit/>
          </a:bodyPr>
          <a:lstStyle/>
          <a:p>
            <a:r>
              <a:rPr lang="en-US" sz="3200" dirty="0" smtClean="0"/>
              <a:t>Katherine Evans</a:t>
            </a:r>
          </a:p>
          <a:p>
            <a:pPr>
              <a:lnSpc>
                <a:spcPct val="110000"/>
              </a:lnSpc>
            </a:pPr>
            <a:r>
              <a:rPr lang="en-US" sz="2400" dirty="0" smtClean="0"/>
              <a:t>Eastern Mennonite University</a:t>
            </a:r>
          </a:p>
        </p:txBody>
      </p:sp>
    </p:spTree>
    <p:extLst>
      <p:ext uri="{BB962C8B-B14F-4D97-AF65-F5344CB8AC3E}">
        <p14:creationId xmlns:p14="http://schemas.microsoft.com/office/powerpoint/2010/main" val="1607053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523" y="232067"/>
            <a:ext cx="7477695" cy="1362075"/>
          </a:xfrm>
        </p:spPr>
        <p:txBody>
          <a:bodyPr/>
          <a:lstStyle/>
          <a:p>
            <a:r>
              <a:rPr lang="en-US" sz="4800" dirty="0" smtClean="0"/>
              <a:t>Coming to this work…</a:t>
            </a:r>
            <a:endParaRPr lang="en-US" sz="4800" dirty="0"/>
          </a:p>
        </p:txBody>
      </p:sp>
      <p:sp>
        <p:nvSpPr>
          <p:cNvPr id="3" name="Text Placeholder 2"/>
          <p:cNvSpPr>
            <a:spLocks noGrp="1"/>
          </p:cNvSpPr>
          <p:nvPr>
            <p:ph type="body" idx="1"/>
          </p:nvPr>
        </p:nvSpPr>
        <p:spPr>
          <a:xfrm>
            <a:off x="768614" y="2005385"/>
            <a:ext cx="7460985" cy="4311579"/>
          </a:xfrm>
        </p:spPr>
        <p:txBody>
          <a:bodyPr>
            <a:normAutofit/>
          </a:bodyPr>
          <a:lstStyle/>
          <a:p>
            <a:pPr marL="457200" indent="-457200">
              <a:lnSpc>
                <a:spcPct val="150000"/>
              </a:lnSpc>
              <a:buFont typeface="Arial"/>
              <a:buChar char="•"/>
            </a:pPr>
            <a:r>
              <a:rPr lang="en-US" sz="3600" dirty="0" smtClean="0"/>
              <a:t>Special Education</a:t>
            </a:r>
          </a:p>
          <a:p>
            <a:pPr marL="457200" indent="-457200">
              <a:lnSpc>
                <a:spcPct val="150000"/>
              </a:lnSpc>
              <a:buFont typeface="Arial"/>
              <a:buChar char="•"/>
            </a:pPr>
            <a:r>
              <a:rPr lang="en-US" sz="3600" dirty="0" smtClean="0"/>
              <a:t>Teacher Education</a:t>
            </a:r>
          </a:p>
          <a:p>
            <a:pPr marL="457200" indent="-457200">
              <a:lnSpc>
                <a:spcPct val="150000"/>
              </a:lnSpc>
              <a:buFont typeface="Arial"/>
              <a:buChar char="•"/>
            </a:pPr>
            <a:r>
              <a:rPr lang="en-US" sz="3600" dirty="0" smtClean="0"/>
              <a:t>Teacher Burnout</a:t>
            </a:r>
            <a:endParaRPr lang="en-US" sz="3600" dirty="0"/>
          </a:p>
          <a:p>
            <a:pPr marL="457200" indent="-457200">
              <a:lnSpc>
                <a:spcPct val="150000"/>
              </a:lnSpc>
              <a:buFont typeface="Arial"/>
              <a:buChar char="•"/>
            </a:pPr>
            <a:r>
              <a:rPr lang="en-US" sz="3600" dirty="0" smtClean="0"/>
              <a:t>Commitment to Teachers</a:t>
            </a:r>
          </a:p>
          <a:p>
            <a:pPr marL="457200" indent="-457200">
              <a:lnSpc>
                <a:spcPct val="150000"/>
              </a:lnSpc>
              <a:buFont typeface="Arial"/>
              <a:buChar char="•"/>
            </a:pPr>
            <a:r>
              <a:rPr lang="en-US" sz="3600" dirty="0" smtClean="0"/>
              <a:t>Commitment to Students</a:t>
            </a:r>
          </a:p>
        </p:txBody>
      </p:sp>
    </p:spTree>
    <p:extLst>
      <p:ext uri="{BB962C8B-B14F-4D97-AF65-F5344CB8AC3E}">
        <p14:creationId xmlns:p14="http://schemas.microsoft.com/office/powerpoint/2010/main" val="406604215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8213" y="2992628"/>
            <a:ext cx="3530373" cy="690935"/>
          </a:xfrm>
        </p:spPr>
        <p:txBody>
          <a:bodyPr>
            <a:normAutofit/>
          </a:bodyPr>
          <a:lstStyle/>
          <a:p>
            <a:pPr marL="114300" indent="0">
              <a:buNone/>
            </a:pPr>
            <a:r>
              <a:rPr lang="en-US" sz="3300" dirty="0" smtClean="0"/>
              <a:t>Challenging</a:t>
            </a:r>
          </a:p>
        </p:txBody>
      </p:sp>
      <p:sp>
        <p:nvSpPr>
          <p:cNvPr id="4" name="Rectangle 3"/>
          <p:cNvSpPr/>
          <p:nvPr/>
        </p:nvSpPr>
        <p:spPr>
          <a:xfrm>
            <a:off x="211170" y="4320146"/>
            <a:ext cx="4431396" cy="646331"/>
          </a:xfrm>
          <a:prstGeom prst="rect">
            <a:avLst/>
          </a:prstGeom>
        </p:spPr>
        <p:txBody>
          <a:bodyPr wrap="none">
            <a:spAutoFit/>
          </a:bodyPr>
          <a:lstStyle/>
          <a:p>
            <a:pPr marL="114300" indent="0">
              <a:buNone/>
            </a:pPr>
            <a:r>
              <a:rPr lang="en-US" sz="3600" dirty="0">
                <a:latin typeface="Futura"/>
                <a:cs typeface="Futura"/>
              </a:rPr>
              <a:t>B</a:t>
            </a:r>
            <a:r>
              <a:rPr lang="en-US" sz="3600" dirty="0" smtClean="0">
                <a:latin typeface="Futura"/>
                <a:cs typeface="Futura"/>
              </a:rPr>
              <a:t>ehavior </a:t>
            </a:r>
            <a:r>
              <a:rPr lang="en-US" sz="3600" dirty="0">
                <a:latin typeface="Futura"/>
                <a:cs typeface="Futura"/>
              </a:rPr>
              <a:t>D</a:t>
            </a:r>
            <a:r>
              <a:rPr lang="en-US" sz="3600" dirty="0" smtClean="0">
                <a:latin typeface="Futura"/>
                <a:cs typeface="Futura"/>
              </a:rPr>
              <a:t>isordered</a:t>
            </a:r>
            <a:endParaRPr lang="en-US" sz="3600" dirty="0">
              <a:latin typeface="Futura"/>
              <a:cs typeface="Futura"/>
            </a:endParaRPr>
          </a:p>
        </p:txBody>
      </p:sp>
      <p:sp>
        <p:nvSpPr>
          <p:cNvPr id="5" name="Rectangle 4"/>
          <p:cNvSpPr/>
          <p:nvPr/>
        </p:nvSpPr>
        <p:spPr>
          <a:xfrm>
            <a:off x="6025604" y="4375982"/>
            <a:ext cx="2146742" cy="830997"/>
          </a:xfrm>
          <a:prstGeom prst="rect">
            <a:avLst/>
          </a:prstGeom>
        </p:spPr>
        <p:txBody>
          <a:bodyPr wrap="none">
            <a:spAutoFit/>
          </a:bodyPr>
          <a:lstStyle/>
          <a:p>
            <a:pPr marL="114300" indent="0">
              <a:buNone/>
            </a:pPr>
            <a:r>
              <a:rPr lang="en-US" sz="4800" b="1" dirty="0">
                <a:latin typeface="Apple Casual"/>
                <a:cs typeface="Apple Casual"/>
              </a:rPr>
              <a:t>A</a:t>
            </a:r>
            <a:r>
              <a:rPr lang="en-US" sz="4800" b="1" dirty="0" smtClean="0">
                <a:latin typeface="Apple Casual"/>
                <a:cs typeface="Apple Casual"/>
              </a:rPr>
              <a:t>t-Risk</a:t>
            </a:r>
            <a:endParaRPr lang="en-US" sz="4800" b="1" dirty="0">
              <a:latin typeface="Apple Casual"/>
              <a:cs typeface="Apple Casual"/>
            </a:endParaRPr>
          </a:p>
        </p:txBody>
      </p:sp>
      <p:sp>
        <p:nvSpPr>
          <p:cNvPr id="6" name="Rectangle 5"/>
          <p:cNvSpPr/>
          <p:nvPr/>
        </p:nvSpPr>
        <p:spPr>
          <a:xfrm>
            <a:off x="4754245" y="3209879"/>
            <a:ext cx="4160113" cy="646331"/>
          </a:xfrm>
          <a:prstGeom prst="rect">
            <a:avLst/>
          </a:prstGeom>
        </p:spPr>
        <p:txBody>
          <a:bodyPr wrap="none">
            <a:spAutoFit/>
          </a:bodyPr>
          <a:lstStyle/>
          <a:p>
            <a:pPr marL="114300" lvl="0" defTabSz="914400">
              <a:spcBef>
                <a:spcPts val="2000"/>
              </a:spcBef>
              <a:buSzPct val="90000"/>
            </a:pPr>
            <a:r>
              <a:rPr lang="en-US" sz="3600" b="1" dirty="0" smtClean="0">
                <a:solidFill>
                  <a:prstClr val="black"/>
                </a:solidFill>
              </a:rPr>
              <a:t>Oppositional-Defiant</a:t>
            </a:r>
            <a:endParaRPr lang="en-US" sz="3600" b="1" dirty="0">
              <a:solidFill>
                <a:prstClr val="black"/>
              </a:solidFill>
            </a:endParaRPr>
          </a:p>
        </p:txBody>
      </p:sp>
      <p:sp>
        <p:nvSpPr>
          <p:cNvPr id="7" name="Rectangle 6"/>
          <p:cNvSpPr/>
          <p:nvPr/>
        </p:nvSpPr>
        <p:spPr>
          <a:xfrm>
            <a:off x="6147467" y="5846543"/>
            <a:ext cx="2677123" cy="600164"/>
          </a:xfrm>
          <a:prstGeom prst="rect">
            <a:avLst/>
          </a:prstGeom>
        </p:spPr>
        <p:txBody>
          <a:bodyPr wrap="none">
            <a:spAutoFit/>
          </a:bodyPr>
          <a:lstStyle/>
          <a:p>
            <a:r>
              <a:rPr lang="en-US" sz="3300" dirty="0">
                <a:solidFill>
                  <a:prstClr val="black"/>
                </a:solidFill>
                <a:latin typeface="Arial Black"/>
                <a:cs typeface="Arial Black"/>
              </a:rPr>
              <a:t>Delinquent </a:t>
            </a:r>
            <a:endParaRPr lang="en-US" dirty="0">
              <a:latin typeface="Arial Black"/>
              <a:cs typeface="Arial Black"/>
            </a:endParaRPr>
          </a:p>
        </p:txBody>
      </p:sp>
      <p:sp>
        <p:nvSpPr>
          <p:cNvPr id="8" name="Rectangle 7"/>
          <p:cNvSpPr/>
          <p:nvPr/>
        </p:nvSpPr>
        <p:spPr>
          <a:xfrm>
            <a:off x="5038352" y="2090110"/>
            <a:ext cx="3786238" cy="646331"/>
          </a:xfrm>
          <a:prstGeom prst="rect">
            <a:avLst/>
          </a:prstGeom>
        </p:spPr>
        <p:txBody>
          <a:bodyPr wrap="none">
            <a:spAutoFit/>
          </a:bodyPr>
          <a:lstStyle/>
          <a:p>
            <a:pPr marL="114300" lvl="0" defTabSz="914400">
              <a:spcBef>
                <a:spcPts val="2000"/>
              </a:spcBef>
              <a:buSzPct val="90000"/>
            </a:pPr>
            <a:r>
              <a:rPr lang="en-US" sz="3600" dirty="0" smtClean="0">
                <a:solidFill>
                  <a:prstClr val="black"/>
                </a:solidFill>
                <a:latin typeface="Monaco"/>
                <a:cs typeface="Monaco"/>
              </a:rPr>
              <a:t>Troublemakers</a:t>
            </a:r>
            <a:endParaRPr lang="en-US" sz="2800" dirty="0">
              <a:solidFill>
                <a:prstClr val="black"/>
              </a:solidFill>
              <a:latin typeface="Monaco"/>
              <a:cs typeface="Monaco"/>
            </a:endParaRPr>
          </a:p>
        </p:txBody>
      </p:sp>
      <p:sp>
        <p:nvSpPr>
          <p:cNvPr id="9" name="Content Placeholder 2"/>
          <p:cNvSpPr txBox="1">
            <a:spLocks/>
          </p:cNvSpPr>
          <p:nvPr/>
        </p:nvSpPr>
        <p:spPr>
          <a:xfrm>
            <a:off x="531184" y="2091162"/>
            <a:ext cx="3530373" cy="690935"/>
          </a:xfrm>
          <a:prstGeom prst="rect">
            <a:avLst/>
          </a:prstGeom>
        </p:spPr>
        <p:txBody>
          <a:bodyPr vert="horz" lIns="91440" tIns="45720" rIns="91440" bIns="45720" rtlCol="0">
            <a:normAutofit/>
          </a:bodyPr>
          <a:lstStyle>
            <a:lvl1pPr marL="463550" indent="-463550" algn="l" defTabSz="914400" rtl="0" eaLnBrk="1" latinLnBrk="0" hangingPunct="1">
              <a:spcBef>
                <a:spcPts val="2000"/>
              </a:spcBef>
              <a:buSzPct val="90000"/>
              <a:buFontTx/>
              <a:buBlip>
                <a:blip r:embed="rId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3"/>
              </a:buBlip>
              <a:defRPr lang="en-US" sz="1800" kern="1200" dirty="0">
                <a:solidFill>
                  <a:schemeClr val="tx1"/>
                </a:solidFill>
                <a:latin typeface="+mn-lt"/>
                <a:ea typeface="+mn-ea"/>
                <a:cs typeface="+mn-cs"/>
              </a:defRPr>
            </a:lvl9pPr>
          </a:lstStyle>
          <a:p>
            <a:pPr marL="114300" indent="0" algn="r">
              <a:buFontTx/>
              <a:buNone/>
            </a:pPr>
            <a:r>
              <a:rPr lang="en-US" sz="2800" dirty="0" smtClean="0">
                <a:latin typeface="Gill Sans Ultra Bold"/>
                <a:cs typeface="Gill Sans Ultra Bold"/>
              </a:rPr>
              <a:t>The Bad Kid</a:t>
            </a:r>
          </a:p>
        </p:txBody>
      </p:sp>
      <p:sp>
        <p:nvSpPr>
          <p:cNvPr id="10" name="Rectangle 9"/>
          <p:cNvSpPr/>
          <p:nvPr/>
        </p:nvSpPr>
        <p:spPr>
          <a:xfrm>
            <a:off x="531184" y="5712851"/>
            <a:ext cx="4111382" cy="584776"/>
          </a:xfrm>
          <a:prstGeom prst="rect">
            <a:avLst/>
          </a:prstGeom>
        </p:spPr>
        <p:txBody>
          <a:bodyPr wrap="none">
            <a:spAutoFit/>
          </a:bodyPr>
          <a:lstStyle/>
          <a:p>
            <a:pPr marL="114300" lvl="0" defTabSz="914400">
              <a:spcBef>
                <a:spcPts val="2000"/>
              </a:spcBef>
              <a:buSzPct val="90000"/>
            </a:pPr>
            <a:r>
              <a:rPr lang="en-US" sz="3200" b="1" dirty="0" smtClean="0">
                <a:solidFill>
                  <a:prstClr val="black"/>
                </a:solidFill>
                <a:latin typeface="Lucida Handwriting"/>
                <a:cs typeface="Lucida Handwriting"/>
              </a:rPr>
              <a:t>Problem student</a:t>
            </a:r>
            <a:endParaRPr lang="en-US" sz="3200" b="1" dirty="0">
              <a:solidFill>
                <a:prstClr val="black"/>
              </a:solidFill>
              <a:latin typeface="Lucida Handwriting"/>
              <a:cs typeface="Lucida Handwriting"/>
            </a:endParaRPr>
          </a:p>
        </p:txBody>
      </p:sp>
      <p:sp>
        <p:nvSpPr>
          <p:cNvPr id="2" name="TextBox 1"/>
          <p:cNvSpPr txBox="1"/>
          <p:nvPr/>
        </p:nvSpPr>
        <p:spPr>
          <a:xfrm>
            <a:off x="344842" y="350942"/>
            <a:ext cx="8109912" cy="830997"/>
          </a:xfrm>
          <a:prstGeom prst="rect">
            <a:avLst/>
          </a:prstGeom>
          <a:noFill/>
        </p:spPr>
        <p:txBody>
          <a:bodyPr wrap="square" rtlCol="0">
            <a:spAutoFit/>
          </a:bodyPr>
          <a:lstStyle/>
          <a:p>
            <a:r>
              <a:rPr lang="en-US" sz="4800" b="1" dirty="0" smtClean="0"/>
              <a:t>Defining “those” kids…</a:t>
            </a:r>
            <a:endParaRPr lang="en-US" sz="4800" b="1" dirty="0"/>
          </a:p>
        </p:txBody>
      </p:sp>
    </p:spTree>
    <p:extLst>
      <p:ext uri="{BB962C8B-B14F-4D97-AF65-F5344CB8AC3E}">
        <p14:creationId xmlns:p14="http://schemas.microsoft.com/office/powerpoint/2010/main" val="24158925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par>
                          <p:cTn id="16" fill="hold">
                            <p:stCondLst>
                              <p:cond delay="4500"/>
                            </p:stCondLst>
                            <p:childTnLst>
                              <p:par>
                                <p:cTn id="17" presetID="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16" presetClass="entr" presetSubtype="2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par>
                          <p:cTn id="25" fill="hold">
                            <p:stCondLst>
                              <p:cond delay="5500"/>
                            </p:stCondLst>
                            <p:childTnLst>
                              <p:par>
                                <p:cTn id="26" presetID="55"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ppt_w</p:attrName>
                                        </p:attrNameLst>
                                      </p:cBhvr>
                                      <p:tavLst>
                                        <p:tav tm="0">
                                          <p:val>
                                            <p:strVal val="#ppt_w*0.70"/>
                                          </p:val>
                                        </p:tav>
                                        <p:tav tm="100000">
                                          <p:val>
                                            <p:strVal val="#ppt_w"/>
                                          </p:val>
                                        </p:tav>
                                      </p:tavLst>
                                    </p:anim>
                                    <p:anim calcmode="lin" valueType="num">
                                      <p:cBhvr>
                                        <p:cTn id="29" dur="1000" fill="hold"/>
                                        <p:tgtEl>
                                          <p:spTgt spid="4"/>
                                        </p:tgtEl>
                                        <p:attrNameLst>
                                          <p:attrName>ppt_h</p:attrName>
                                        </p:attrNameLst>
                                      </p:cBhvr>
                                      <p:tavLst>
                                        <p:tav tm="0">
                                          <p:val>
                                            <p:strVal val="#ppt_h"/>
                                          </p:val>
                                        </p:tav>
                                        <p:tav tm="100000">
                                          <p:val>
                                            <p:strVal val="#ppt_h"/>
                                          </p:val>
                                        </p:tav>
                                      </p:tavLst>
                                    </p:anim>
                                    <p:animEffect transition="in" filter="fade">
                                      <p:cBhvr>
                                        <p:cTn id="30" dur="1000"/>
                                        <p:tgtEl>
                                          <p:spTgt spid="4"/>
                                        </p:tgtEl>
                                      </p:cBhvr>
                                    </p:animEffect>
                                  </p:childTnLst>
                                </p:cTn>
                              </p:par>
                            </p:childTnLst>
                          </p:cTn>
                        </p:par>
                        <p:par>
                          <p:cTn id="31" fill="hold">
                            <p:stCondLst>
                              <p:cond delay="6500"/>
                            </p:stCondLst>
                            <p:childTnLst>
                              <p:par>
                                <p:cTn id="32" presetID="2" presetClass="entr" presetSubtype="3"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childTnLst>
                          </p:cTn>
                        </p:par>
                        <p:par>
                          <p:cTn id="36" fill="hold">
                            <p:stCondLst>
                              <p:cond delay="7000"/>
                            </p:stCondLst>
                            <p:childTnLst>
                              <p:par>
                                <p:cTn id="37" presetID="16" presetClass="entr" presetSubtype="2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arn(inVertical)">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524" y="261435"/>
            <a:ext cx="8304373" cy="1473703"/>
          </a:xfrm>
        </p:spPr>
        <p:txBody>
          <a:bodyPr/>
          <a:lstStyle/>
          <a:p>
            <a:pPr algn="l"/>
            <a:r>
              <a:rPr lang="en-US" dirty="0" smtClean="0"/>
              <a:t>Anecdotal Comments by Teachers</a:t>
            </a:r>
            <a:endParaRPr lang="en-US" dirty="0"/>
          </a:p>
        </p:txBody>
      </p:sp>
      <p:sp>
        <p:nvSpPr>
          <p:cNvPr id="3" name="Content Placeholder 2"/>
          <p:cNvSpPr>
            <a:spLocks noGrp="1"/>
          </p:cNvSpPr>
          <p:nvPr>
            <p:ph idx="1"/>
          </p:nvPr>
        </p:nvSpPr>
        <p:spPr>
          <a:xfrm>
            <a:off x="401016" y="1735138"/>
            <a:ext cx="8504881" cy="4834744"/>
          </a:xfrm>
        </p:spPr>
        <p:txBody>
          <a:bodyPr>
            <a:noAutofit/>
          </a:bodyPr>
          <a:lstStyle/>
          <a:p>
            <a:r>
              <a:rPr lang="en-US" sz="3000" i="1" dirty="0" smtClean="0"/>
              <a:t>I’d </a:t>
            </a:r>
            <a:r>
              <a:rPr lang="en-US" sz="3000" i="1" dirty="0"/>
              <a:t>love to teach critical thinking skills to my students, but I’m so busy trying to control their behavior, I barely have time to teach the basics</a:t>
            </a:r>
            <a:r>
              <a:rPr lang="en-US" sz="3000" i="1" dirty="0" smtClean="0"/>
              <a:t>. </a:t>
            </a:r>
            <a:endParaRPr lang="en-US" sz="3000" i="1" dirty="0"/>
          </a:p>
          <a:p>
            <a:r>
              <a:rPr lang="en-US" sz="3000" i="1" dirty="0" smtClean="0"/>
              <a:t>That </a:t>
            </a:r>
            <a:r>
              <a:rPr lang="en-US" sz="3000" i="1" dirty="0"/>
              <a:t>kid has an orange jumpsuit waiting for him somewhere. I wish he’d find it and quit disrupting my </a:t>
            </a:r>
            <a:r>
              <a:rPr lang="en-US" sz="3000" i="1" dirty="0" smtClean="0"/>
              <a:t>class.</a:t>
            </a:r>
          </a:p>
          <a:p>
            <a:r>
              <a:rPr lang="en-US" sz="3000" i="1" dirty="0" smtClean="0"/>
              <a:t>If </a:t>
            </a:r>
            <a:r>
              <a:rPr lang="en-US" sz="3000" i="1" dirty="0"/>
              <a:t>the administrators around here really cared about education, they’d get rid of some of these problem students so that the kids who really want to learn could</a:t>
            </a:r>
            <a:r>
              <a:rPr lang="en-US" sz="3000" dirty="0" smtClean="0"/>
              <a:t>.</a:t>
            </a:r>
            <a:endParaRPr lang="en-US" sz="3000" dirty="0"/>
          </a:p>
        </p:txBody>
      </p:sp>
    </p:spTree>
    <p:extLst>
      <p:ext uri="{BB962C8B-B14F-4D97-AF65-F5344CB8AC3E}">
        <p14:creationId xmlns:p14="http://schemas.microsoft.com/office/powerpoint/2010/main" val="15634567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6951"/>
            <a:ext cx="7772400" cy="1097628"/>
          </a:xfrm>
        </p:spPr>
        <p:txBody>
          <a:bodyPr/>
          <a:lstStyle/>
          <a:p>
            <a:r>
              <a:rPr lang="en-US" dirty="0" smtClean="0"/>
              <a:t>Purpose of the Study</a:t>
            </a:r>
            <a:endParaRPr lang="en-US" dirty="0"/>
          </a:p>
        </p:txBody>
      </p:sp>
      <p:sp>
        <p:nvSpPr>
          <p:cNvPr id="3" name="Content Placeholder 2"/>
          <p:cNvSpPr>
            <a:spLocks noGrp="1"/>
          </p:cNvSpPr>
          <p:nvPr>
            <p:ph type="body" idx="1"/>
          </p:nvPr>
        </p:nvSpPr>
        <p:spPr>
          <a:xfrm>
            <a:off x="457201" y="2573577"/>
            <a:ext cx="5858802" cy="3509425"/>
          </a:xfrm>
        </p:spPr>
        <p:txBody>
          <a:bodyPr>
            <a:noAutofit/>
          </a:bodyPr>
          <a:lstStyle/>
          <a:p>
            <a:pPr>
              <a:buNone/>
            </a:pPr>
            <a:r>
              <a:rPr lang="en-US" sz="3200" dirty="0" smtClean="0"/>
              <a:t>To investigate students’ experiences with exclusionary discipline from the perspective of those students who have themselves been excluded from educational environments as a result of disciplinary interventions</a:t>
            </a:r>
            <a:endParaRPr lang="en-US" sz="3200" dirty="0"/>
          </a:p>
        </p:txBody>
      </p:sp>
    </p:spTree>
    <p:extLst>
      <p:ext uri="{BB962C8B-B14F-4D97-AF65-F5344CB8AC3E}">
        <p14:creationId xmlns:p14="http://schemas.microsoft.com/office/powerpoint/2010/main" val="13322218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511" y="2640424"/>
            <a:ext cx="8041624" cy="3355563"/>
          </a:xfrm>
        </p:spPr>
        <p:txBody>
          <a:bodyPr>
            <a:normAutofit fontScale="92500" lnSpcReduction="20000"/>
          </a:bodyPr>
          <a:lstStyle/>
          <a:p>
            <a:pPr marL="0" indent="0">
              <a:buNone/>
            </a:pPr>
            <a:r>
              <a:rPr lang="en-US" sz="3900" i="1" dirty="0"/>
              <a:t>There are many silent or silenced voices - students who would like to say things about teaching and learning but who don't feel able to without a framework that legitimates comment and provides reassurance that teachers will welcome their comments and not retaliate</a:t>
            </a:r>
            <a:r>
              <a:rPr lang="en-US" sz="3900" i="1" dirty="0" smtClean="0"/>
              <a:t>.</a:t>
            </a:r>
            <a:endParaRPr lang="en-US" sz="3900" dirty="0" smtClean="0"/>
          </a:p>
          <a:p>
            <a:pPr marL="0" indent="0">
              <a:buNone/>
            </a:pPr>
            <a:r>
              <a:rPr lang="en-US" sz="2600" dirty="0"/>
              <a:t>Fielding &amp; </a:t>
            </a:r>
            <a:r>
              <a:rPr lang="en-US" sz="2600" dirty="0" err="1"/>
              <a:t>Rudduck</a:t>
            </a:r>
            <a:r>
              <a:rPr lang="en-US" sz="2600" dirty="0"/>
              <a:t>, 2002, p. 2.</a:t>
            </a:r>
            <a:endParaRPr lang="en-US" sz="3000" dirty="0"/>
          </a:p>
        </p:txBody>
      </p:sp>
      <p:sp>
        <p:nvSpPr>
          <p:cNvPr id="5" name="Title 4"/>
          <p:cNvSpPr>
            <a:spLocks noGrp="1"/>
          </p:cNvSpPr>
          <p:nvPr>
            <p:ph type="title"/>
          </p:nvPr>
        </p:nvSpPr>
        <p:spPr>
          <a:xfrm>
            <a:off x="563510" y="368490"/>
            <a:ext cx="6838577" cy="1503204"/>
          </a:xfrm>
        </p:spPr>
        <p:txBody>
          <a:bodyPr/>
          <a:lstStyle/>
          <a:p>
            <a:r>
              <a:rPr lang="en-US" dirty="0" smtClean="0"/>
              <a:t>Lack of Student Voice in Educational Research</a:t>
            </a:r>
            <a:endParaRPr lang="en-US" dirty="0"/>
          </a:p>
        </p:txBody>
      </p:sp>
    </p:spTree>
    <p:extLst>
      <p:ext uri="{BB962C8B-B14F-4D97-AF65-F5344CB8AC3E}">
        <p14:creationId xmlns:p14="http://schemas.microsoft.com/office/powerpoint/2010/main" val="17768871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377"/>
            <a:ext cx="7772400" cy="1083274"/>
          </a:xfrm>
        </p:spPr>
        <p:txBody>
          <a:bodyPr/>
          <a:lstStyle/>
          <a:p>
            <a:r>
              <a:rPr lang="en-US" sz="5400" b="1" dirty="0" smtClean="0"/>
              <a:t>Research </a:t>
            </a:r>
            <a:r>
              <a:rPr lang="en-US" sz="5400" b="1" dirty="0" smtClean="0"/>
              <a:t>Questions</a:t>
            </a:r>
            <a:endParaRPr lang="en-US" sz="5400" b="1" dirty="0"/>
          </a:p>
        </p:txBody>
      </p:sp>
      <p:sp>
        <p:nvSpPr>
          <p:cNvPr id="3" name="Content Placeholder 2"/>
          <p:cNvSpPr>
            <a:spLocks noGrp="1"/>
          </p:cNvSpPr>
          <p:nvPr>
            <p:ph type="subTitle" idx="4294967295"/>
          </p:nvPr>
        </p:nvSpPr>
        <p:spPr>
          <a:xfrm>
            <a:off x="476274" y="1580123"/>
            <a:ext cx="5973399" cy="2062984"/>
          </a:xfrm>
        </p:spPr>
        <p:txBody>
          <a:bodyPr>
            <a:noAutofit/>
          </a:bodyPr>
          <a:lstStyle/>
          <a:p>
            <a:pPr>
              <a:buFont typeface="Arial"/>
              <a:buChar char="•"/>
            </a:pPr>
            <a:r>
              <a:rPr lang="en-US" sz="3200" dirty="0" smtClean="0"/>
              <a:t>What are the experiences of students who have been suspended from school through an in-school suspension program?</a:t>
            </a:r>
            <a:endParaRPr lang="en-US" sz="3200" dirty="0"/>
          </a:p>
        </p:txBody>
      </p:sp>
      <p:sp>
        <p:nvSpPr>
          <p:cNvPr id="4" name="Content Placeholder 2"/>
          <p:cNvSpPr txBox="1">
            <a:spLocks/>
          </p:cNvSpPr>
          <p:nvPr/>
        </p:nvSpPr>
        <p:spPr>
          <a:xfrm>
            <a:off x="478293" y="4456579"/>
            <a:ext cx="5973399" cy="2062984"/>
          </a:xfrm>
          <a:prstGeom prst="rect">
            <a:avLst/>
          </a:prstGeom>
        </p:spPr>
        <p:txBody>
          <a:bodyPr vert="horz" lIns="91440" tIns="45720" rIns="91440" bIns="45720" rtlCol="0">
            <a:noAutofit/>
          </a:bodyPr>
          <a:lstStyle>
            <a:lvl1pPr marL="463550" indent="-463550" algn="l" defTabSz="914400" rtl="0" eaLnBrk="1" latinLnBrk="0" hangingPunct="1">
              <a:spcBef>
                <a:spcPts val="2000"/>
              </a:spcBef>
              <a:buSzPct val="90000"/>
              <a:buFontTx/>
              <a:buBlip>
                <a:blip r:embed="rId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3"/>
              </a:buBlip>
              <a:defRPr lang="en-US" sz="1800" kern="1200" dirty="0">
                <a:solidFill>
                  <a:schemeClr val="tx1"/>
                </a:solidFill>
                <a:latin typeface="+mn-lt"/>
                <a:ea typeface="+mn-ea"/>
                <a:cs typeface="+mn-cs"/>
              </a:defRPr>
            </a:lvl9pPr>
          </a:lstStyle>
          <a:p>
            <a:pPr>
              <a:buFont typeface="Arial"/>
              <a:buChar char="•"/>
            </a:pPr>
            <a:r>
              <a:rPr lang="en-US" sz="3200" dirty="0" smtClean="0"/>
              <a:t>How do suspended students make sense of their relationships with adults, including teachers?  </a:t>
            </a:r>
            <a:endParaRPr lang="en-US" sz="3200" dirty="0"/>
          </a:p>
        </p:txBody>
      </p:sp>
    </p:spTree>
    <p:extLst>
      <p:ext uri="{BB962C8B-B14F-4D97-AF65-F5344CB8AC3E}">
        <p14:creationId xmlns:p14="http://schemas.microsoft.com/office/powerpoint/2010/main" val="15366821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273" y="503238"/>
            <a:ext cx="7313613" cy="868362"/>
          </a:xfrm>
        </p:spPr>
        <p:txBody>
          <a:bodyPr/>
          <a:lstStyle/>
          <a:p>
            <a:pPr algn="l"/>
            <a:r>
              <a:rPr lang="en-US" sz="4800" dirty="0" smtClean="0"/>
              <a:t>Theoretical Frameworks</a:t>
            </a:r>
            <a:endParaRPr lang="en-US" sz="4800" dirty="0"/>
          </a:p>
        </p:txBody>
      </p:sp>
      <p:sp>
        <p:nvSpPr>
          <p:cNvPr id="3" name="Content Placeholder 2"/>
          <p:cNvSpPr>
            <a:spLocks noGrp="1"/>
          </p:cNvSpPr>
          <p:nvPr>
            <p:ph idx="1"/>
          </p:nvPr>
        </p:nvSpPr>
        <p:spPr>
          <a:xfrm>
            <a:off x="864273" y="1661683"/>
            <a:ext cx="7562088" cy="4671991"/>
          </a:xfrm>
        </p:spPr>
        <p:txBody>
          <a:bodyPr>
            <a:normAutofit/>
          </a:bodyPr>
          <a:lstStyle/>
          <a:p>
            <a:pPr marL="365125" indent="-365125"/>
            <a:r>
              <a:rPr lang="en-US" sz="4000" dirty="0" smtClean="0"/>
              <a:t>Social Constructionism </a:t>
            </a:r>
          </a:p>
          <a:p>
            <a:pPr marL="639445" lvl="1" indent="-365125"/>
            <a:r>
              <a:rPr lang="en-US" sz="3600" dirty="0" smtClean="0"/>
              <a:t>Berger &amp; Luckmann, </a:t>
            </a:r>
            <a:r>
              <a:rPr lang="en-US" sz="3600" dirty="0" smtClean="0"/>
              <a:t>1966</a:t>
            </a:r>
          </a:p>
          <a:p>
            <a:pPr marL="274320" lvl="1" indent="0">
              <a:buNone/>
            </a:pPr>
            <a:endParaRPr lang="en-US" sz="4000" dirty="0" smtClean="0"/>
          </a:p>
          <a:p>
            <a:pPr marL="365125" indent="-365125"/>
            <a:r>
              <a:rPr lang="en-US" sz="4000" dirty="0" smtClean="0"/>
              <a:t>Restorative Justice</a:t>
            </a:r>
          </a:p>
          <a:p>
            <a:pPr marL="815975" lvl="1" indent="-365125"/>
            <a:r>
              <a:rPr lang="en-US" sz="3200" dirty="0" err="1" smtClean="0"/>
              <a:t>Zehr</a:t>
            </a:r>
            <a:r>
              <a:rPr lang="en-US" sz="3200" dirty="0" smtClean="0"/>
              <a:t>, 2002</a:t>
            </a:r>
          </a:p>
          <a:p>
            <a:pPr marL="815975" lvl="1" indent="-365125"/>
            <a:r>
              <a:rPr lang="en-US" sz="3200" dirty="0" err="1" smtClean="0"/>
              <a:t>Amstutz</a:t>
            </a:r>
            <a:r>
              <a:rPr lang="en-US" sz="3200" dirty="0" smtClean="0"/>
              <a:t> &amp; Mullet, </a:t>
            </a:r>
            <a:r>
              <a:rPr lang="en-US" sz="3200" dirty="0" smtClean="0"/>
              <a:t>2002</a:t>
            </a:r>
          </a:p>
          <a:p>
            <a:pPr marL="815975" lvl="1" indent="-365125"/>
            <a:r>
              <a:rPr lang="en-US" sz="3200" dirty="0" err="1" smtClean="0"/>
              <a:t>Pranis</a:t>
            </a:r>
            <a:r>
              <a:rPr lang="en-US" sz="3200" dirty="0" smtClean="0"/>
              <a:t>, 2007</a:t>
            </a:r>
            <a:endParaRPr lang="en-US" sz="3200" dirty="0"/>
          </a:p>
        </p:txBody>
      </p:sp>
    </p:spTree>
    <p:extLst>
      <p:ext uri="{BB962C8B-B14F-4D97-AF65-F5344CB8AC3E}">
        <p14:creationId xmlns:p14="http://schemas.microsoft.com/office/powerpoint/2010/main" val="41686099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474" y="503238"/>
            <a:ext cx="7313613" cy="868362"/>
          </a:xfrm>
        </p:spPr>
        <p:txBody>
          <a:bodyPr/>
          <a:lstStyle/>
          <a:p>
            <a:pPr algn="l"/>
            <a:r>
              <a:rPr lang="en-US" dirty="0" smtClean="0"/>
              <a:t>Defining “Misbehavior”</a:t>
            </a:r>
            <a:endParaRPr lang="en-US" dirty="0"/>
          </a:p>
        </p:txBody>
      </p:sp>
      <p:sp>
        <p:nvSpPr>
          <p:cNvPr id="5" name="Content Placeholder 4"/>
          <p:cNvSpPr>
            <a:spLocks noGrp="1"/>
          </p:cNvSpPr>
          <p:nvPr>
            <p:ph idx="1"/>
          </p:nvPr>
        </p:nvSpPr>
        <p:spPr>
          <a:xfrm>
            <a:off x="280133" y="1752600"/>
            <a:ext cx="8408547" cy="4913992"/>
          </a:xfrm>
        </p:spPr>
        <p:txBody>
          <a:bodyPr>
            <a:normAutofit/>
          </a:bodyPr>
          <a:lstStyle/>
          <a:p>
            <a:r>
              <a:rPr lang="en-US" sz="2800" dirty="0"/>
              <a:t>S</a:t>
            </a:r>
            <a:r>
              <a:rPr lang="en-US" sz="2800" dirty="0" smtClean="0"/>
              <a:t>ocially </a:t>
            </a:r>
            <a:r>
              <a:rPr lang="en-US" sz="2800" dirty="0"/>
              <a:t>constructed by teachers and </a:t>
            </a:r>
            <a:r>
              <a:rPr lang="en-US" sz="2800" dirty="0" smtClean="0"/>
              <a:t>students: not </a:t>
            </a:r>
            <a:r>
              <a:rPr lang="en-US" sz="2800" dirty="0"/>
              <a:t>simply reflective </a:t>
            </a:r>
            <a:r>
              <a:rPr lang="en-US" sz="2800" dirty="0" smtClean="0"/>
              <a:t>of </a:t>
            </a:r>
            <a:r>
              <a:rPr lang="en-US" sz="2800" dirty="0"/>
              <a:t>the action of the student, but also of the judgment of the teacher in the </a:t>
            </a:r>
            <a:r>
              <a:rPr lang="en-US" sz="2800" dirty="0" smtClean="0"/>
              <a:t>moment </a:t>
            </a:r>
            <a:r>
              <a:rPr lang="en-US" sz="2800" dirty="0"/>
              <a:t> </a:t>
            </a:r>
            <a:r>
              <a:rPr lang="en-US" sz="2800" dirty="0" smtClean="0"/>
              <a:t>   </a:t>
            </a:r>
            <a:r>
              <a:rPr lang="en-US" sz="2800" dirty="0" smtClean="0"/>
              <a:t>(</a:t>
            </a:r>
            <a:r>
              <a:rPr lang="en-US" sz="2800" dirty="0" smtClean="0"/>
              <a:t>Sheets, 2002).</a:t>
            </a:r>
            <a:endParaRPr lang="en-US" sz="2800" dirty="0"/>
          </a:p>
          <a:p>
            <a:r>
              <a:rPr lang="en-US" sz="2800" dirty="0" smtClean="0"/>
              <a:t>For </a:t>
            </a:r>
            <a:r>
              <a:rPr lang="en-US" sz="2800" dirty="0"/>
              <a:t>the </a:t>
            </a:r>
            <a:r>
              <a:rPr lang="en-US" sz="2800" dirty="0" smtClean="0"/>
              <a:t>purposes </a:t>
            </a:r>
            <a:r>
              <a:rPr lang="en-US" sz="2800" dirty="0"/>
              <a:t>of this study, I </a:t>
            </a:r>
            <a:r>
              <a:rPr lang="en-US" sz="2800" dirty="0" smtClean="0"/>
              <a:t>used </a:t>
            </a:r>
            <a:r>
              <a:rPr lang="en-US" sz="2800" dirty="0"/>
              <a:t>the term </a:t>
            </a:r>
            <a:r>
              <a:rPr lang="en-US" sz="2800" dirty="0" smtClean="0"/>
              <a:t>“perceived misbehavior” </a:t>
            </a:r>
            <a:r>
              <a:rPr lang="en-US" sz="2800" dirty="0"/>
              <a:t>or simply </a:t>
            </a:r>
            <a:r>
              <a:rPr lang="en-US" sz="2800" dirty="0" smtClean="0"/>
              <a:t>“student behavior” </a:t>
            </a:r>
            <a:r>
              <a:rPr lang="en-US" sz="2800" dirty="0"/>
              <a:t>to reflect </a:t>
            </a:r>
            <a:r>
              <a:rPr lang="en-US" sz="2800" dirty="0" smtClean="0"/>
              <a:t>those </a:t>
            </a:r>
            <a:r>
              <a:rPr lang="en-US" sz="2800" dirty="0"/>
              <a:t>behaviors that are often deemed by those in power as disruptive, or as misbehavior. </a:t>
            </a:r>
          </a:p>
        </p:txBody>
      </p:sp>
    </p:spTree>
    <p:extLst>
      <p:ext uri="{BB962C8B-B14F-4D97-AF65-F5344CB8AC3E}">
        <p14:creationId xmlns:p14="http://schemas.microsoft.com/office/powerpoint/2010/main" val="1444819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511" y="261434"/>
            <a:ext cx="7313613" cy="1025355"/>
          </a:xfrm>
        </p:spPr>
        <p:txBody>
          <a:bodyPr/>
          <a:lstStyle/>
          <a:p>
            <a:pPr algn="l"/>
            <a:r>
              <a:rPr lang="en-US" dirty="0" smtClean="0"/>
              <a:t>Teacher</a:t>
            </a:r>
            <a:r>
              <a:rPr lang="en-US" dirty="0" smtClean="0"/>
              <a:t>-Student Relationships</a:t>
            </a:r>
            <a:endParaRPr lang="en-US" dirty="0"/>
          </a:p>
        </p:txBody>
      </p:sp>
      <p:sp>
        <p:nvSpPr>
          <p:cNvPr id="3" name="Content Placeholder 2"/>
          <p:cNvSpPr>
            <a:spLocks noGrp="1"/>
          </p:cNvSpPr>
          <p:nvPr>
            <p:ph idx="1"/>
          </p:nvPr>
        </p:nvSpPr>
        <p:spPr>
          <a:xfrm>
            <a:off x="747309" y="1336924"/>
            <a:ext cx="8158587" cy="5314271"/>
          </a:xfrm>
        </p:spPr>
        <p:txBody>
          <a:bodyPr>
            <a:noAutofit/>
          </a:bodyPr>
          <a:lstStyle/>
          <a:p>
            <a:pPr>
              <a:lnSpc>
                <a:spcPct val="120000"/>
              </a:lnSpc>
              <a:spcBef>
                <a:spcPts val="0"/>
              </a:spcBef>
            </a:pPr>
            <a:r>
              <a:rPr lang="en-US" sz="3200" dirty="0" smtClean="0"/>
              <a:t>Classroom </a:t>
            </a:r>
            <a:r>
              <a:rPr lang="en-US" sz="3200" dirty="0" smtClean="0"/>
              <a:t>Community</a:t>
            </a:r>
          </a:p>
          <a:p>
            <a:pPr lvl="1">
              <a:lnSpc>
                <a:spcPct val="120000"/>
              </a:lnSpc>
              <a:spcBef>
                <a:spcPts val="0"/>
              </a:spcBef>
            </a:pPr>
            <a:r>
              <a:rPr lang="en-US" sz="2000" dirty="0" err="1" smtClean="0"/>
              <a:t>Noddings</a:t>
            </a:r>
            <a:r>
              <a:rPr lang="en-US" sz="2000" dirty="0"/>
              <a:t>, 2005 – Ethic of </a:t>
            </a:r>
            <a:r>
              <a:rPr lang="en-US" sz="2000" dirty="0" smtClean="0"/>
              <a:t>Care</a:t>
            </a:r>
            <a:endParaRPr lang="en-US" sz="2000" dirty="0" smtClean="0"/>
          </a:p>
          <a:p>
            <a:pPr>
              <a:lnSpc>
                <a:spcPct val="120000"/>
              </a:lnSpc>
              <a:spcBef>
                <a:spcPts val="0"/>
              </a:spcBef>
            </a:pPr>
            <a:r>
              <a:rPr lang="en-US" sz="3200" dirty="0" smtClean="0"/>
              <a:t>Increasing Peaceable </a:t>
            </a:r>
            <a:r>
              <a:rPr lang="en-US" sz="3200" dirty="0" smtClean="0"/>
              <a:t>Environme</a:t>
            </a:r>
            <a:r>
              <a:rPr lang="en-US" sz="2800" dirty="0" smtClean="0"/>
              <a:t>nt</a:t>
            </a:r>
          </a:p>
          <a:p>
            <a:pPr lvl="1">
              <a:lnSpc>
                <a:spcPct val="120000"/>
              </a:lnSpc>
              <a:spcBef>
                <a:spcPts val="0"/>
              </a:spcBef>
            </a:pPr>
            <a:r>
              <a:rPr lang="en-US" sz="2000" dirty="0" err="1" smtClean="0"/>
              <a:t>Lantieri</a:t>
            </a:r>
            <a:r>
              <a:rPr lang="en-US" sz="2000" dirty="0"/>
              <a:t> </a:t>
            </a:r>
            <a:r>
              <a:rPr lang="en-US" sz="2000" dirty="0" smtClean="0"/>
              <a:t>&amp; Patti, 2000  - Need </a:t>
            </a:r>
            <a:r>
              <a:rPr lang="en-US" sz="2000" dirty="0"/>
              <a:t>to establish schools where students are treated with respect and thus learn to treat one another with </a:t>
            </a:r>
            <a:r>
              <a:rPr lang="en-US" sz="2000" dirty="0" smtClean="0"/>
              <a:t>respect </a:t>
            </a:r>
            <a:endParaRPr lang="en-US" sz="2000" dirty="0" smtClean="0"/>
          </a:p>
          <a:p>
            <a:pPr>
              <a:lnSpc>
                <a:spcPct val="120000"/>
              </a:lnSpc>
              <a:spcBef>
                <a:spcPts val="0"/>
              </a:spcBef>
            </a:pPr>
            <a:r>
              <a:rPr lang="en-US" sz="3200" dirty="0" smtClean="0"/>
              <a:t>Improving Instruction</a:t>
            </a:r>
          </a:p>
          <a:p>
            <a:pPr lvl="1">
              <a:lnSpc>
                <a:spcPct val="120000"/>
              </a:lnSpc>
              <a:spcBef>
                <a:spcPts val="0"/>
              </a:spcBef>
            </a:pPr>
            <a:r>
              <a:rPr lang="en-US" sz="2000" dirty="0" smtClean="0"/>
              <a:t>Nelson</a:t>
            </a:r>
            <a:r>
              <a:rPr lang="en-US" sz="2000" dirty="0"/>
              <a:t>, Lott, and Glenn (2000</a:t>
            </a:r>
            <a:r>
              <a:rPr lang="en-US" sz="2000" dirty="0" smtClean="0"/>
              <a:t>) - students</a:t>
            </a:r>
            <a:r>
              <a:rPr lang="en-US" sz="2000" dirty="0"/>
              <a:t>’ success in the classroom is more strongly correlated with whether or not they believe the teacher likes them, not necessarily whether or not they like the teacher. </a:t>
            </a:r>
          </a:p>
          <a:p>
            <a:pPr>
              <a:lnSpc>
                <a:spcPct val="120000"/>
              </a:lnSpc>
              <a:spcBef>
                <a:spcPts val="0"/>
              </a:spcBef>
            </a:pPr>
            <a:r>
              <a:rPr lang="en-US" sz="3200" dirty="0" smtClean="0"/>
              <a:t>Reducing Suspensions</a:t>
            </a:r>
          </a:p>
          <a:p>
            <a:pPr lvl="1">
              <a:lnSpc>
                <a:spcPct val="120000"/>
              </a:lnSpc>
              <a:spcBef>
                <a:spcPts val="0"/>
              </a:spcBef>
            </a:pPr>
            <a:r>
              <a:rPr lang="en-US" sz="2000" dirty="0" smtClean="0"/>
              <a:t>Gregory </a:t>
            </a:r>
            <a:r>
              <a:rPr lang="en-US" sz="2000" dirty="0"/>
              <a:t>&amp; </a:t>
            </a:r>
            <a:r>
              <a:rPr lang="en-US" sz="2000" dirty="0" smtClean="0"/>
              <a:t>Weinstein</a:t>
            </a:r>
            <a:r>
              <a:rPr lang="en-US" sz="2000" dirty="0"/>
              <a:t> </a:t>
            </a:r>
            <a:r>
              <a:rPr lang="en-US" sz="2000" dirty="0" smtClean="0"/>
              <a:t>(2008) – Preferred teachers and Referral teachers</a:t>
            </a:r>
          </a:p>
        </p:txBody>
      </p:sp>
    </p:spTree>
    <p:extLst>
      <p:ext uri="{BB962C8B-B14F-4D97-AF65-F5344CB8AC3E}">
        <p14:creationId xmlns:p14="http://schemas.microsoft.com/office/powerpoint/2010/main" val="8999110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Data Collection</a:t>
            </a:r>
            <a:endParaRPr lang="en-US" dirty="0"/>
          </a:p>
        </p:txBody>
      </p:sp>
      <p:sp>
        <p:nvSpPr>
          <p:cNvPr id="3" name="Content Placeholder 2"/>
          <p:cNvSpPr>
            <a:spLocks noGrp="1"/>
          </p:cNvSpPr>
          <p:nvPr>
            <p:ph idx="1"/>
          </p:nvPr>
        </p:nvSpPr>
        <p:spPr>
          <a:xfrm>
            <a:off x="914400" y="1921828"/>
            <a:ext cx="7562088" cy="4109322"/>
          </a:xfrm>
        </p:spPr>
        <p:txBody>
          <a:bodyPr>
            <a:normAutofit/>
          </a:bodyPr>
          <a:lstStyle/>
          <a:p>
            <a:pPr marL="365125" indent="-365125">
              <a:spcBef>
                <a:spcPts val="1800"/>
              </a:spcBef>
            </a:pPr>
            <a:r>
              <a:rPr lang="en-US" sz="3200" dirty="0" smtClean="0"/>
              <a:t>Unstructured phenomenological interviews </a:t>
            </a:r>
          </a:p>
          <a:p>
            <a:pPr marL="365125" indent="-365125">
              <a:spcBef>
                <a:spcPts val="1800"/>
              </a:spcBef>
            </a:pPr>
            <a:r>
              <a:rPr lang="en-US" sz="3200" dirty="0" smtClean="0"/>
              <a:t>13 </a:t>
            </a:r>
            <a:r>
              <a:rPr lang="en-US" sz="3200" dirty="0" smtClean="0"/>
              <a:t>students, 3 </a:t>
            </a:r>
            <a:r>
              <a:rPr lang="en-US" sz="3200" dirty="0" smtClean="0"/>
              <a:t>middle </a:t>
            </a:r>
            <a:r>
              <a:rPr lang="en-US" sz="3200" dirty="0" smtClean="0"/>
              <a:t>schools</a:t>
            </a:r>
          </a:p>
          <a:p>
            <a:pPr marL="365125" indent="-365125">
              <a:spcBef>
                <a:spcPts val="1800"/>
              </a:spcBef>
            </a:pPr>
            <a:r>
              <a:rPr lang="en-US" sz="3200" dirty="0" smtClean="0"/>
              <a:t>ISS within past month, at least 5 days</a:t>
            </a:r>
            <a:endParaRPr lang="en-US" sz="3200" dirty="0" smtClean="0"/>
          </a:p>
          <a:p>
            <a:pPr marL="365125" indent="-365125">
              <a:spcBef>
                <a:spcPts val="1800"/>
              </a:spcBef>
            </a:pPr>
            <a:r>
              <a:rPr lang="en-US" sz="3200" dirty="0" smtClean="0"/>
              <a:t>Interviews lasted between 9-56 </a:t>
            </a:r>
            <a:r>
              <a:rPr lang="en-US" sz="3200" dirty="0" smtClean="0"/>
              <a:t>minutes</a:t>
            </a:r>
            <a:endParaRPr lang="en-US" sz="3200" dirty="0"/>
          </a:p>
          <a:p>
            <a:pPr marL="365125" indent="-365125">
              <a:spcBef>
                <a:spcPts val="1800"/>
              </a:spcBef>
            </a:pPr>
            <a:r>
              <a:rPr lang="en-US" sz="3200" dirty="0" smtClean="0"/>
              <a:t>18 </a:t>
            </a:r>
            <a:r>
              <a:rPr lang="en-US" sz="3200" dirty="0" smtClean="0"/>
              <a:t>minute </a:t>
            </a:r>
            <a:r>
              <a:rPr lang="en-US" sz="3200" dirty="0" smtClean="0"/>
              <a:t>average</a:t>
            </a:r>
            <a:endParaRPr lang="en-US" sz="3200" dirty="0" smtClean="0"/>
          </a:p>
        </p:txBody>
      </p:sp>
    </p:spTree>
    <p:extLst>
      <p:ext uri="{BB962C8B-B14F-4D97-AF65-F5344CB8AC3E}">
        <p14:creationId xmlns:p14="http://schemas.microsoft.com/office/powerpoint/2010/main" val="38492873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0999" y="389545"/>
          <a:ext cx="8458201" cy="6094601"/>
        </p:xfrm>
        <a:graphic>
          <a:graphicData uri="http://schemas.openxmlformats.org/drawingml/2006/table">
            <a:tbl>
              <a:tblPr/>
              <a:tblGrid>
                <a:gridCol w="1938626"/>
                <a:gridCol w="834417"/>
                <a:gridCol w="667533"/>
                <a:gridCol w="917858"/>
                <a:gridCol w="1501950"/>
                <a:gridCol w="1335065"/>
                <a:gridCol w="1262752"/>
              </a:tblGrid>
              <a:tr h="311428">
                <a:tc gridSpan="7">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cs typeface="Times New Roman"/>
                        </a:rPr>
                        <a:t>Participant Chart</a:t>
                      </a:r>
                      <a:endParaRPr lang="en-US" sz="1800" b="1" dirty="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1428">
                <a:tc gridSpan="7">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cs typeface="Times New Roman"/>
                        </a:rPr>
                        <a:t>Student Experience with ISS</a:t>
                      </a:r>
                      <a:endParaRPr lang="en-US" sz="1800" b="1" dirty="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23481">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Student     Pseudonym</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Grade</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Race</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Gender</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School Pseudonym</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Number of Suspensions</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Days Suspended</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Matt Rogers</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6</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West Middle</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4</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8</a:t>
                      </a:r>
                      <a:endParaRPr lang="en-US" sz="1800">
                        <a:latin typeface="Times New Roman"/>
                        <a:ea typeface="Calibri"/>
                        <a:cs typeface="Times New Roman"/>
                      </a:endParaRPr>
                    </a:p>
                  </a:txBody>
                  <a:tcPr marL="71261" marR="71261" marT="17970" marB="17970" anchor="b">
                    <a:lnL>
                      <a:noFill/>
                    </a:lnL>
                    <a:lnR>
                      <a:noFill/>
                    </a:lnR>
                    <a:lnT w="12700" cap="flat" cmpd="sng" algn="ctr">
                      <a:solidFill>
                        <a:srgbClr val="000000"/>
                      </a:solidFill>
                      <a:prstDash val="solid"/>
                      <a:round/>
                      <a:headEnd type="none" w="med" len="med"/>
                      <a:tailEnd type="none" w="med" len="med"/>
                    </a:lnT>
                    <a:lnB>
                      <a:noFill/>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Bam Margero</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West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5</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9</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Sara Peterson</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F</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West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6</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9</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5079">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Andy Richman</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6</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Butler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5</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10</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Marci Clemmons</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F</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West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5</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11</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Jonathan Carter</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West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4</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11</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43881">
                <a:tc>
                  <a:txBody>
                    <a:bodyPr/>
                    <a:lstStyle/>
                    <a:p>
                      <a:pPr marL="0" marR="0" algn="l">
                        <a:lnSpc>
                          <a:spcPct val="115000"/>
                        </a:lnSpc>
                        <a:spcBef>
                          <a:spcPts val="0"/>
                        </a:spcBef>
                        <a:spcAft>
                          <a:spcPts val="0"/>
                        </a:spcAft>
                      </a:pPr>
                      <a:r>
                        <a:rPr lang="en-US" sz="1800" dirty="0">
                          <a:solidFill>
                            <a:srgbClr val="000000"/>
                          </a:solidFill>
                          <a:latin typeface="Times New Roman"/>
                          <a:ea typeface="Times New Roman"/>
                          <a:cs typeface="Times New Roman"/>
                        </a:rPr>
                        <a:t>Jeffery Richardson</a:t>
                      </a:r>
                      <a:endParaRPr lang="en-US" sz="1800" dirty="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Green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11</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Josh Stinson</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West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5</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12</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James Thomas</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8</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Green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8</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13</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23796">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Stewey Potter</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8</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W</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Butler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14</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02461">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Shocky Grey</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6</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Butler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14</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16</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1428">
                <a:tc>
                  <a:txBody>
                    <a:bodyPr/>
                    <a:lstStyle/>
                    <a:p>
                      <a:pPr marL="0" marR="0" algn="l">
                        <a:lnSpc>
                          <a:spcPct val="115000"/>
                        </a:lnSpc>
                        <a:spcBef>
                          <a:spcPts val="0"/>
                        </a:spcBef>
                        <a:spcAft>
                          <a:spcPts val="0"/>
                        </a:spcAft>
                      </a:pPr>
                      <a:r>
                        <a:rPr lang="en-US" sz="1800">
                          <a:solidFill>
                            <a:srgbClr val="000000"/>
                          </a:solidFill>
                          <a:latin typeface="Times New Roman"/>
                          <a:ea typeface="Times New Roman"/>
                          <a:cs typeface="Times New Roman"/>
                        </a:rPr>
                        <a:t>John Smith</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6</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Green Middle</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12</a:t>
                      </a:r>
                      <a:endParaRPr lang="en-US" sz="1800">
                        <a:latin typeface="Times New Roman"/>
                        <a:ea typeface="Calibri"/>
                        <a:cs typeface="Times New Roman"/>
                      </a:endParaRPr>
                    </a:p>
                  </a:txBody>
                  <a:tcPr marL="71261" marR="71261" marT="17970" marB="17970" anchor="b">
                    <a:lnL>
                      <a:noFill/>
                    </a:lnL>
                    <a:lnR>
                      <a:noFill/>
                    </a:lnR>
                    <a:lnT>
                      <a:noFill/>
                    </a:lnT>
                    <a:lnB>
                      <a:noFill/>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25</a:t>
                      </a:r>
                      <a:endParaRPr lang="en-US" sz="1800">
                        <a:latin typeface="Times New Roman"/>
                        <a:ea typeface="Calibri"/>
                        <a:cs typeface="Times New Roman"/>
                      </a:endParaRPr>
                    </a:p>
                  </a:txBody>
                  <a:tcPr marL="71261" marR="71261" marT="17970" marB="17970" anchor="b">
                    <a:lnL>
                      <a:noFill/>
                    </a:lnL>
                    <a:lnR>
                      <a:noFill/>
                    </a:lnR>
                    <a:lnT>
                      <a:noFill/>
                    </a:lnT>
                    <a:lnB>
                      <a:noFill/>
                    </a:lnB>
                  </a:tcPr>
                </a:tc>
              </a:tr>
              <a:tr h="311428">
                <a:tc>
                  <a:txBody>
                    <a:bodyPr/>
                    <a:lstStyle/>
                    <a:p>
                      <a:pPr marL="0" marR="0" algn="l">
                        <a:lnSpc>
                          <a:spcPct val="115000"/>
                        </a:lnSpc>
                        <a:spcBef>
                          <a:spcPts val="0"/>
                        </a:spcBef>
                        <a:spcAft>
                          <a:spcPts val="0"/>
                        </a:spcAft>
                      </a:pPr>
                      <a:r>
                        <a:rPr lang="en-US" sz="1800" dirty="0">
                          <a:solidFill>
                            <a:srgbClr val="000000"/>
                          </a:solidFill>
                          <a:latin typeface="Times New Roman"/>
                          <a:ea typeface="Times New Roman"/>
                          <a:cs typeface="Times New Roman"/>
                        </a:rPr>
                        <a:t>Chris Roque</a:t>
                      </a:r>
                      <a:endParaRPr lang="en-US" sz="1800" dirty="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7</a:t>
                      </a:r>
                      <a:endParaRPr lang="en-US" sz="180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B</a:t>
                      </a:r>
                      <a:endParaRPr lang="en-US" sz="180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M</a:t>
                      </a:r>
                      <a:endParaRPr lang="en-US" sz="180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Green Middle</a:t>
                      </a:r>
                      <a:endParaRPr lang="en-US" sz="180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a:solidFill>
                            <a:srgbClr val="000000"/>
                          </a:solidFill>
                          <a:latin typeface="Times New Roman"/>
                          <a:ea typeface="Times New Roman"/>
                          <a:cs typeface="Times New Roman"/>
                        </a:rPr>
                        <a:t>14</a:t>
                      </a:r>
                      <a:endParaRPr lang="en-US" sz="180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dirty="0">
                          <a:solidFill>
                            <a:srgbClr val="000000"/>
                          </a:solidFill>
                          <a:latin typeface="Times New Roman"/>
                          <a:ea typeface="Times New Roman"/>
                          <a:cs typeface="Times New Roman"/>
                        </a:rPr>
                        <a:t>37</a:t>
                      </a:r>
                      <a:endParaRPr lang="en-US" sz="1800" dirty="0">
                        <a:latin typeface="Times New Roman"/>
                        <a:ea typeface="Calibri"/>
                        <a:cs typeface="Times New Roman"/>
                      </a:endParaRPr>
                    </a:p>
                  </a:txBody>
                  <a:tcPr marL="71261" marR="71261" marT="17970" marB="1797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8248674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377"/>
            <a:ext cx="7772400" cy="1083274"/>
          </a:xfrm>
        </p:spPr>
        <p:txBody>
          <a:bodyPr/>
          <a:lstStyle/>
          <a:p>
            <a:r>
              <a:rPr lang="en-US" sz="5400" b="1" dirty="0" smtClean="0"/>
              <a:t>Research </a:t>
            </a:r>
            <a:r>
              <a:rPr lang="en-US" sz="5400" b="1" dirty="0" smtClean="0"/>
              <a:t>Questions</a:t>
            </a:r>
            <a:endParaRPr lang="en-US" sz="5400" b="1" dirty="0"/>
          </a:p>
        </p:txBody>
      </p:sp>
      <p:sp>
        <p:nvSpPr>
          <p:cNvPr id="3" name="Content Placeholder 2"/>
          <p:cNvSpPr>
            <a:spLocks noGrp="1"/>
          </p:cNvSpPr>
          <p:nvPr>
            <p:ph type="subTitle" idx="4294967295"/>
          </p:nvPr>
        </p:nvSpPr>
        <p:spPr>
          <a:xfrm>
            <a:off x="476274" y="1580123"/>
            <a:ext cx="5973399" cy="2062984"/>
          </a:xfrm>
        </p:spPr>
        <p:txBody>
          <a:bodyPr>
            <a:noAutofit/>
          </a:bodyPr>
          <a:lstStyle/>
          <a:p>
            <a:pPr>
              <a:buFont typeface="Arial"/>
              <a:buChar char="•"/>
            </a:pPr>
            <a:r>
              <a:rPr lang="en-US" sz="3200" dirty="0" smtClean="0"/>
              <a:t>What are the experiences of students who have been suspended from school through an in-school suspension program?</a:t>
            </a:r>
            <a:endParaRPr lang="en-US" sz="3200" dirty="0"/>
          </a:p>
        </p:txBody>
      </p:sp>
      <p:sp>
        <p:nvSpPr>
          <p:cNvPr id="4" name="Content Placeholder 2"/>
          <p:cNvSpPr txBox="1">
            <a:spLocks/>
          </p:cNvSpPr>
          <p:nvPr/>
        </p:nvSpPr>
        <p:spPr>
          <a:xfrm>
            <a:off x="478293" y="4456579"/>
            <a:ext cx="5973399" cy="2062984"/>
          </a:xfrm>
          <a:prstGeom prst="rect">
            <a:avLst/>
          </a:prstGeom>
        </p:spPr>
        <p:txBody>
          <a:bodyPr vert="horz" lIns="91440" tIns="45720" rIns="91440" bIns="45720" rtlCol="0">
            <a:noAutofit/>
          </a:bodyPr>
          <a:lstStyle>
            <a:lvl1pPr marL="463550" indent="-463550" algn="l" defTabSz="914400" rtl="0" eaLnBrk="1" latinLnBrk="0" hangingPunct="1">
              <a:spcBef>
                <a:spcPts val="2000"/>
              </a:spcBef>
              <a:buSzPct val="90000"/>
              <a:buFontTx/>
              <a:buBlip>
                <a:blip r:embed="rId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3"/>
              </a:buBlip>
              <a:defRPr lang="en-US" sz="1800" kern="1200" dirty="0">
                <a:solidFill>
                  <a:schemeClr val="tx1"/>
                </a:solidFill>
                <a:latin typeface="+mn-lt"/>
                <a:ea typeface="+mn-ea"/>
                <a:cs typeface="+mn-cs"/>
              </a:defRPr>
            </a:lvl9pPr>
          </a:lstStyle>
          <a:p>
            <a:pPr>
              <a:buFont typeface="Arial"/>
              <a:buChar char="•"/>
            </a:pPr>
            <a:r>
              <a:rPr lang="en-US" sz="3200" b="1" dirty="0" smtClean="0"/>
              <a:t>How do suspended students make sense of their relationships with adults, including teachers?  </a:t>
            </a:r>
            <a:endParaRPr lang="en-US" sz="3200" b="1" dirty="0"/>
          </a:p>
        </p:txBody>
      </p:sp>
    </p:spTree>
    <p:extLst>
      <p:ext uri="{BB962C8B-B14F-4D97-AF65-F5344CB8AC3E}">
        <p14:creationId xmlns:p14="http://schemas.microsoft.com/office/powerpoint/2010/main" val="17430031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19142"/>
            <a:ext cx="7313613" cy="868362"/>
          </a:xfrm>
        </p:spPr>
        <p:txBody>
          <a:bodyPr/>
          <a:lstStyle/>
          <a:p>
            <a:r>
              <a:rPr lang="en-US" dirty="0" smtClean="0"/>
              <a:t>Summary of Themes</a:t>
            </a:r>
            <a:endParaRPr lang="en-US" dirty="0"/>
          </a:p>
        </p:txBody>
      </p:sp>
      <p:sp>
        <p:nvSpPr>
          <p:cNvPr id="3" name="TextBox 2"/>
          <p:cNvSpPr txBox="1"/>
          <p:nvPr/>
        </p:nvSpPr>
        <p:spPr>
          <a:xfrm>
            <a:off x="430071" y="1632578"/>
            <a:ext cx="4114800"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2800" dirty="0" smtClean="0"/>
              <a:t>Juxtaposing Teachers</a:t>
            </a:r>
            <a:endParaRPr lang="en-US" sz="2800" dirty="0"/>
          </a:p>
        </p:txBody>
      </p:sp>
      <p:sp>
        <p:nvSpPr>
          <p:cNvPr id="4" name="TextBox 3"/>
          <p:cNvSpPr txBox="1"/>
          <p:nvPr/>
        </p:nvSpPr>
        <p:spPr>
          <a:xfrm>
            <a:off x="430071" y="5171645"/>
            <a:ext cx="4114800"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2800" dirty="0" smtClean="0"/>
              <a:t>Resisting Teachers</a:t>
            </a:r>
            <a:endParaRPr lang="en-US" sz="2800" dirty="0"/>
          </a:p>
        </p:txBody>
      </p:sp>
      <p:sp>
        <p:nvSpPr>
          <p:cNvPr id="5" name="TextBox 4"/>
          <p:cNvSpPr txBox="1"/>
          <p:nvPr/>
        </p:nvSpPr>
        <p:spPr>
          <a:xfrm>
            <a:off x="430071" y="2797115"/>
            <a:ext cx="4114800"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2800" dirty="0" smtClean="0"/>
              <a:t>Describing Teachers</a:t>
            </a:r>
            <a:endParaRPr lang="en-US" sz="2800" dirty="0"/>
          </a:p>
        </p:txBody>
      </p:sp>
      <p:sp>
        <p:nvSpPr>
          <p:cNvPr id="6" name="TextBox 5"/>
          <p:cNvSpPr txBox="1"/>
          <p:nvPr/>
        </p:nvSpPr>
        <p:spPr>
          <a:xfrm>
            <a:off x="430071" y="4035795"/>
            <a:ext cx="4114800" cy="52322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2800" dirty="0" smtClean="0"/>
              <a:t>Telling on Teachers</a:t>
            </a:r>
            <a:endParaRPr lang="en-US" sz="2800" dirty="0"/>
          </a:p>
        </p:txBody>
      </p:sp>
      <p:sp>
        <p:nvSpPr>
          <p:cNvPr id="7" name="TextBox 6"/>
          <p:cNvSpPr txBox="1"/>
          <p:nvPr/>
        </p:nvSpPr>
        <p:spPr>
          <a:xfrm>
            <a:off x="5954226" y="1791408"/>
            <a:ext cx="2008608" cy="954107"/>
          </a:xfrm>
          <a:prstGeom prst="rect">
            <a:avLst/>
          </a:prstGeom>
          <a:noFill/>
        </p:spPr>
        <p:txBody>
          <a:bodyPr wrap="none" rtlCol="0">
            <a:spAutoFit/>
          </a:bodyPr>
          <a:lstStyle/>
          <a:p>
            <a:pPr algn="ctr"/>
            <a:r>
              <a:rPr lang="en-US" sz="2800" dirty="0" smtClean="0"/>
              <a:t>Instructional </a:t>
            </a:r>
          </a:p>
          <a:p>
            <a:pPr algn="ctr"/>
            <a:r>
              <a:rPr lang="en-US" sz="2800" dirty="0" smtClean="0"/>
              <a:t>Descriptions</a:t>
            </a:r>
            <a:endParaRPr lang="en-US" sz="2800" dirty="0"/>
          </a:p>
        </p:txBody>
      </p:sp>
      <p:sp>
        <p:nvSpPr>
          <p:cNvPr id="8" name="TextBox 7"/>
          <p:cNvSpPr txBox="1"/>
          <p:nvPr/>
        </p:nvSpPr>
        <p:spPr>
          <a:xfrm>
            <a:off x="6147088" y="3083082"/>
            <a:ext cx="1622885" cy="954107"/>
          </a:xfrm>
          <a:prstGeom prst="rect">
            <a:avLst/>
          </a:prstGeom>
          <a:noFill/>
        </p:spPr>
        <p:txBody>
          <a:bodyPr wrap="none" rtlCol="0">
            <a:spAutoFit/>
          </a:bodyPr>
          <a:lstStyle/>
          <a:p>
            <a:pPr algn="ctr"/>
            <a:r>
              <a:rPr lang="en-US" sz="2800" dirty="0" smtClean="0"/>
              <a:t>Discipline</a:t>
            </a:r>
          </a:p>
          <a:p>
            <a:pPr algn="ctr"/>
            <a:r>
              <a:rPr lang="en-US" sz="2800" dirty="0" smtClean="0"/>
              <a:t>Stories</a:t>
            </a:r>
            <a:endParaRPr lang="en-US" sz="2800" dirty="0"/>
          </a:p>
        </p:txBody>
      </p:sp>
      <p:sp>
        <p:nvSpPr>
          <p:cNvPr id="10" name="TextBox 9"/>
          <p:cNvSpPr txBox="1"/>
          <p:nvPr/>
        </p:nvSpPr>
        <p:spPr>
          <a:xfrm>
            <a:off x="6026900" y="4530861"/>
            <a:ext cx="1863260" cy="954107"/>
          </a:xfrm>
          <a:prstGeom prst="rect">
            <a:avLst/>
          </a:prstGeom>
          <a:noFill/>
        </p:spPr>
        <p:txBody>
          <a:bodyPr wrap="none" rtlCol="0">
            <a:spAutoFit/>
          </a:bodyPr>
          <a:lstStyle/>
          <a:p>
            <a:pPr algn="ctr"/>
            <a:r>
              <a:rPr lang="en-US" sz="2800" b="1" dirty="0" smtClean="0"/>
              <a:t>Relational</a:t>
            </a:r>
          </a:p>
          <a:p>
            <a:pPr algn="ctr"/>
            <a:r>
              <a:rPr lang="en-US" sz="2800" b="1" dirty="0" smtClean="0"/>
              <a:t>Discussions</a:t>
            </a:r>
            <a:endParaRPr lang="en-US" sz="2800" b="1" dirty="0"/>
          </a:p>
        </p:txBody>
      </p:sp>
    </p:spTree>
    <p:extLst>
      <p:ext uri="{BB962C8B-B14F-4D97-AF65-F5344CB8AC3E}">
        <p14:creationId xmlns:p14="http://schemas.microsoft.com/office/powerpoint/2010/main" val="2197272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982" y="503238"/>
            <a:ext cx="7313613" cy="868362"/>
          </a:xfrm>
        </p:spPr>
        <p:txBody>
          <a:bodyPr/>
          <a:lstStyle/>
          <a:p>
            <a:pPr algn="l"/>
            <a:r>
              <a:rPr lang="en-US" dirty="0" smtClean="0"/>
              <a:t>Juxtaposing Teachers</a:t>
            </a:r>
            <a:endParaRPr lang="en-US" dirty="0"/>
          </a:p>
        </p:txBody>
      </p:sp>
      <p:sp>
        <p:nvSpPr>
          <p:cNvPr id="3" name="Content Placeholder 2"/>
          <p:cNvSpPr>
            <a:spLocks noGrp="1"/>
          </p:cNvSpPr>
          <p:nvPr>
            <p:ph idx="1"/>
          </p:nvPr>
        </p:nvSpPr>
        <p:spPr>
          <a:xfrm>
            <a:off x="914400" y="1735137"/>
            <a:ext cx="7313613" cy="4765653"/>
          </a:xfrm>
        </p:spPr>
        <p:txBody>
          <a:bodyPr>
            <a:noAutofit/>
          </a:bodyPr>
          <a:lstStyle/>
          <a:p>
            <a:pPr marL="0" indent="0">
              <a:buNone/>
            </a:pPr>
            <a:r>
              <a:rPr lang="en-US" sz="2800" i="1" dirty="0" smtClean="0"/>
              <a:t>Ms. Perkins, she let me um, you </a:t>
            </a:r>
            <a:r>
              <a:rPr lang="en-US" sz="2800" i="1" dirty="0" smtClean="0"/>
              <a:t>know, </a:t>
            </a:r>
            <a:r>
              <a:rPr lang="en-US" sz="2800" i="1" dirty="0" smtClean="0"/>
              <a:t>roam around, sit wherever I want to. She doesn’t really give me no warnings or nothing and she doesn’t really do nothing to me, and that’s why I don’t learn nothing, and Ms. Marshall, you know, she has all kinds of rules, like when you walk in you have to be quiet um, do your homework. If not, you have to sign a book. If you have three sign ins, it means you would have um detention for an hour… </a:t>
            </a:r>
            <a:r>
              <a:rPr lang="en-US" sz="2800" i="1" dirty="0" smtClean="0"/>
              <a:t>in her class, I </a:t>
            </a:r>
            <a:r>
              <a:rPr lang="en-US" sz="2800" i="1" dirty="0" smtClean="0"/>
              <a:t>learn more, actually I can comprehend stuff </a:t>
            </a:r>
            <a:r>
              <a:rPr lang="en-US" sz="2800" dirty="0" smtClean="0"/>
              <a:t>(Matt Rogers, 257:261).</a:t>
            </a:r>
            <a:endParaRPr lang="en-US" sz="2800" dirty="0"/>
          </a:p>
        </p:txBody>
      </p:sp>
    </p:spTree>
    <p:extLst>
      <p:ext uri="{BB962C8B-B14F-4D97-AF65-F5344CB8AC3E}">
        <p14:creationId xmlns:p14="http://schemas.microsoft.com/office/powerpoint/2010/main" val="4136056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Boring Teachers</a:t>
            </a:r>
            <a:endParaRPr lang="en-US" dirty="0"/>
          </a:p>
        </p:txBody>
      </p:sp>
      <p:sp>
        <p:nvSpPr>
          <p:cNvPr id="3" name="Content Placeholder 2"/>
          <p:cNvSpPr>
            <a:spLocks noGrp="1"/>
          </p:cNvSpPr>
          <p:nvPr>
            <p:ph idx="1"/>
          </p:nvPr>
        </p:nvSpPr>
        <p:spPr>
          <a:xfrm>
            <a:off x="914400" y="1735138"/>
            <a:ext cx="7313613" cy="4514980"/>
          </a:xfrm>
        </p:spPr>
        <p:txBody>
          <a:bodyPr>
            <a:noAutofit/>
          </a:bodyPr>
          <a:lstStyle/>
          <a:p>
            <a:pPr marL="0" indent="0">
              <a:buNone/>
            </a:pPr>
            <a:r>
              <a:rPr lang="en-US" sz="2800" i="1" dirty="0"/>
              <a:t>Some teachers tell us to be quiet, some teachers just write us up when they see us </a:t>
            </a:r>
            <a:r>
              <a:rPr lang="en-US" sz="2800" i="1" dirty="0" smtClean="0"/>
              <a:t>talking…sometimes </a:t>
            </a:r>
            <a:r>
              <a:rPr lang="en-US" sz="2800" i="1" dirty="0"/>
              <a:t>we </a:t>
            </a:r>
            <a:r>
              <a:rPr lang="en-US" sz="2800" i="1" dirty="0" smtClean="0"/>
              <a:t>getting’ </a:t>
            </a:r>
            <a:r>
              <a:rPr lang="en-US" sz="2800" i="1" dirty="0"/>
              <a:t>bored so I still talk when </a:t>
            </a:r>
            <a:r>
              <a:rPr lang="en-US" sz="2800" i="1" dirty="0" smtClean="0"/>
              <a:t>I’m </a:t>
            </a:r>
            <a:r>
              <a:rPr lang="en-US" sz="2800" i="1" dirty="0"/>
              <a:t>bored. </a:t>
            </a:r>
            <a:endParaRPr lang="en-US" sz="2800" i="1" dirty="0" smtClean="0"/>
          </a:p>
          <a:p>
            <a:pPr marL="0" indent="0">
              <a:buNone/>
            </a:pPr>
            <a:r>
              <a:rPr lang="en-US" sz="2800" dirty="0" smtClean="0"/>
              <a:t>Do </a:t>
            </a:r>
            <a:r>
              <a:rPr lang="en-US" sz="2800" dirty="0"/>
              <a:t>you have classes where </a:t>
            </a:r>
            <a:r>
              <a:rPr lang="en-US" sz="2800" dirty="0" smtClean="0"/>
              <a:t>you’re </a:t>
            </a:r>
            <a:r>
              <a:rPr lang="en-US" sz="2800" dirty="0"/>
              <a:t>not bored? </a:t>
            </a:r>
            <a:endParaRPr lang="en-US" sz="2800" dirty="0" smtClean="0"/>
          </a:p>
          <a:p>
            <a:pPr marL="0" indent="0">
              <a:buNone/>
            </a:pPr>
            <a:r>
              <a:rPr lang="en-US" sz="2800" i="1" dirty="0" err="1" smtClean="0"/>
              <a:t>Yeh</a:t>
            </a:r>
            <a:r>
              <a:rPr lang="en-US" sz="2800" i="1" dirty="0"/>
              <a:t>, math, </a:t>
            </a:r>
            <a:r>
              <a:rPr lang="en-US" sz="2800" i="1" dirty="0" err="1"/>
              <a:t>cuz</a:t>
            </a:r>
            <a:r>
              <a:rPr lang="en-US" sz="2800" i="1" dirty="0"/>
              <a:t> </a:t>
            </a:r>
            <a:r>
              <a:rPr lang="en-US" sz="2800" i="1" dirty="0" smtClean="0"/>
              <a:t>it’s </a:t>
            </a:r>
            <a:r>
              <a:rPr lang="en-US" sz="2800" i="1" dirty="0"/>
              <a:t>my favorite subject. She [the math teacher] be nice to me; she give me chances in </a:t>
            </a:r>
            <a:r>
              <a:rPr lang="en-US" sz="2800" i="1" dirty="0" smtClean="0"/>
              <a:t>class… Ms</a:t>
            </a:r>
            <a:r>
              <a:rPr lang="en-US" sz="2800" i="1" dirty="0"/>
              <a:t>. Douglas</a:t>
            </a:r>
            <a:r>
              <a:rPr lang="en-US" sz="2800" i="1" dirty="0" smtClean="0"/>
              <a:t>, </a:t>
            </a:r>
            <a:r>
              <a:rPr lang="en-US" sz="2800" dirty="0" smtClean="0"/>
              <a:t>[social studies teacher]</a:t>
            </a:r>
            <a:r>
              <a:rPr lang="en-US" sz="2800" i="1" dirty="0" smtClean="0"/>
              <a:t> </a:t>
            </a:r>
            <a:r>
              <a:rPr lang="en-US" sz="2800" i="1" dirty="0"/>
              <a:t>she </a:t>
            </a:r>
            <a:r>
              <a:rPr lang="en-US" sz="2800" i="1" dirty="0" smtClean="0"/>
              <a:t>don’t </a:t>
            </a:r>
            <a:r>
              <a:rPr lang="en-US" sz="2800" i="1" dirty="0"/>
              <a:t>like nobody in there, she just tell us to get out if we talk…</a:t>
            </a:r>
            <a:r>
              <a:rPr lang="en-US" sz="2800" i="1" dirty="0" smtClean="0"/>
              <a:t>she just </a:t>
            </a:r>
            <a:r>
              <a:rPr lang="en-US" sz="2800" i="1" dirty="0"/>
              <a:t>wants us to be quiet. </a:t>
            </a:r>
            <a:r>
              <a:rPr lang="en-US" sz="2800" dirty="0" smtClean="0"/>
              <a:t>(</a:t>
            </a:r>
            <a:r>
              <a:rPr lang="en-US" sz="2800" dirty="0"/>
              <a:t>Chris </a:t>
            </a:r>
            <a:r>
              <a:rPr lang="en-US" sz="2800" dirty="0" err="1"/>
              <a:t>Roque</a:t>
            </a:r>
            <a:r>
              <a:rPr lang="en-US" sz="2800" dirty="0"/>
              <a:t>, 156:187). </a:t>
            </a:r>
            <a:endParaRPr lang="en-US" sz="2800" dirty="0"/>
          </a:p>
        </p:txBody>
      </p:sp>
    </p:spTree>
    <p:extLst>
      <p:ext uri="{BB962C8B-B14F-4D97-AF65-F5344CB8AC3E}">
        <p14:creationId xmlns:p14="http://schemas.microsoft.com/office/powerpoint/2010/main" val="486741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Gateway Teachers</a:t>
            </a:r>
            <a:endParaRPr lang="en-US" dirty="0"/>
          </a:p>
        </p:txBody>
      </p:sp>
      <p:sp>
        <p:nvSpPr>
          <p:cNvPr id="3" name="Content Placeholder 2"/>
          <p:cNvSpPr>
            <a:spLocks noGrp="1"/>
          </p:cNvSpPr>
          <p:nvPr>
            <p:ph idx="1"/>
          </p:nvPr>
        </p:nvSpPr>
        <p:spPr>
          <a:xfrm>
            <a:off x="914400" y="1735138"/>
            <a:ext cx="7313613" cy="4715518"/>
          </a:xfrm>
        </p:spPr>
        <p:txBody>
          <a:bodyPr>
            <a:normAutofit fontScale="92500"/>
          </a:bodyPr>
          <a:lstStyle/>
          <a:p>
            <a:pPr marL="0" indent="0">
              <a:buNone/>
            </a:pPr>
            <a:r>
              <a:rPr lang="en-US" sz="3200" i="1" dirty="0"/>
              <a:t>One of the girls in the class was being disrespectful, I mean disruptive. And she [the teacher] was giving people warnings and I was just coming in there when she was yelling at the class and she gave the class a warning. Well she went back to teach and she looked back and I was talking, talking to my friend. And she just wrote me up and she said that I have two days of ISS…I came in late, and she was already mad cause the class was already being disrespectful </a:t>
            </a:r>
            <a:r>
              <a:rPr lang="en-US" sz="2800" dirty="0"/>
              <a:t>(John Smith, 113:121). </a:t>
            </a:r>
          </a:p>
          <a:p>
            <a:endParaRPr lang="en-US" dirty="0"/>
          </a:p>
        </p:txBody>
      </p:sp>
    </p:spTree>
    <p:extLst>
      <p:ext uri="{BB962C8B-B14F-4D97-AF65-F5344CB8AC3E}">
        <p14:creationId xmlns:p14="http://schemas.microsoft.com/office/powerpoint/2010/main" val="4167029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9949"/>
            <a:ext cx="7313613" cy="868362"/>
          </a:xfrm>
        </p:spPr>
        <p:txBody>
          <a:bodyPr/>
          <a:lstStyle/>
          <a:p>
            <a:pPr algn="l"/>
            <a:r>
              <a:rPr lang="en-US" dirty="0" smtClean="0"/>
              <a:t>Teachers Don’t Like Me</a:t>
            </a:r>
            <a:endParaRPr lang="en-US" dirty="0"/>
          </a:p>
        </p:txBody>
      </p:sp>
      <p:sp>
        <p:nvSpPr>
          <p:cNvPr id="3" name="Content Placeholder 2"/>
          <p:cNvSpPr>
            <a:spLocks noGrp="1"/>
          </p:cNvSpPr>
          <p:nvPr>
            <p:ph idx="1"/>
          </p:nvPr>
        </p:nvSpPr>
        <p:spPr>
          <a:xfrm>
            <a:off x="914400" y="1681768"/>
            <a:ext cx="7139338" cy="3281561"/>
          </a:xfrm>
        </p:spPr>
        <p:txBody>
          <a:bodyPr>
            <a:normAutofit/>
          </a:bodyPr>
          <a:lstStyle/>
          <a:p>
            <a:pPr marL="0" indent="0">
              <a:buNone/>
            </a:pPr>
            <a:r>
              <a:rPr lang="en-US" sz="2800" i="1" dirty="0" smtClean="0"/>
              <a:t>I </a:t>
            </a:r>
            <a:r>
              <a:rPr lang="en-US" sz="2800" i="1" dirty="0" smtClean="0"/>
              <a:t>think teachers just don’t like me and don’t want me here…Cuz, every time I come down the hallway, just like in the morning, teachers just stare at me. </a:t>
            </a:r>
            <a:r>
              <a:rPr lang="en-US" sz="2800" dirty="0" smtClean="0"/>
              <a:t>What does that mean to you? That they stare at you? </a:t>
            </a:r>
            <a:r>
              <a:rPr lang="en-US" sz="2800" i="1" dirty="0" smtClean="0"/>
              <a:t>I don’t know. It means to me that they just don’t like me</a:t>
            </a:r>
            <a:r>
              <a:rPr lang="en-US" sz="2800" dirty="0" smtClean="0"/>
              <a:t> (Marcy Clemmons, 36:43)</a:t>
            </a:r>
            <a:r>
              <a:rPr lang="en-US" sz="2800" dirty="0" smtClean="0"/>
              <a:t>.</a:t>
            </a:r>
            <a:endParaRPr lang="en-US" sz="2800" dirty="0" smtClean="0"/>
          </a:p>
        </p:txBody>
      </p:sp>
    </p:spTree>
    <p:extLst>
      <p:ext uri="{BB962C8B-B14F-4D97-AF65-F5344CB8AC3E}">
        <p14:creationId xmlns:p14="http://schemas.microsoft.com/office/powerpoint/2010/main" val="2942600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Bullying Teachers</a:t>
            </a:r>
            <a:endParaRPr lang="en-US" dirty="0"/>
          </a:p>
        </p:txBody>
      </p:sp>
      <p:sp>
        <p:nvSpPr>
          <p:cNvPr id="3" name="Content Placeholder 2"/>
          <p:cNvSpPr>
            <a:spLocks noGrp="1"/>
          </p:cNvSpPr>
          <p:nvPr>
            <p:ph idx="1"/>
          </p:nvPr>
        </p:nvSpPr>
        <p:spPr/>
        <p:txBody>
          <a:bodyPr/>
          <a:lstStyle/>
          <a:p>
            <a:pPr marL="0" indent="0">
              <a:buNone/>
            </a:pPr>
            <a:r>
              <a:rPr lang="en-US" sz="2800" i="1" dirty="0"/>
              <a:t>We </a:t>
            </a:r>
            <a:r>
              <a:rPr lang="en-US" sz="2800" i="1" dirty="0" smtClean="0"/>
              <a:t>don’t </a:t>
            </a:r>
            <a:r>
              <a:rPr lang="en-US" sz="2800" i="1" dirty="0"/>
              <a:t>like him</a:t>
            </a:r>
            <a:r>
              <a:rPr lang="en-US" sz="2800" dirty="0"/>
              <a:t> [Mr. Watson] </a:t>
            </a:r>
            <a:r>
              <a:rPr lang="en-US" sz="2800" i="1" dirty="0" err="1"/>
              <a:t>cuz</a:t>
            </a:r>
            <a:r>
              <a:rPr lang="en-US" sz="2800" i="1" dirty="0"/>
              <a:t> he always, </a:t>
            </a:r>
            <a:r>
              <a:rPr lang="en-US" sz="2800" i="1" dirty="0" smtClean="0"/>
              <a:t>he’s </a:t>
            </a:r>
            <a:r>
              <a:rPr lang="en-US" sz="2800" i="1" dirty="0" err="1"/>
              <a:t>kinda</a:t>
            </a:r>
            <a:r>
              <a:rPr lang="en-US" sz="2800" i="1" dirty="0"/>
              <a:t> like a smart aleck, and </a:t>
            </a:r>
            <a:r>
              <a:rPr lang="en-US" sz="2800" i="1" dirty="0" smtClean="0"/>
              <a:t>he </a:t>
            </a:r>
            <a:r>
              <a:rPr lang="en-US" sz="2800" i="1" dirty="0"/>
              <a:t>always like tries to outsmart you and says like </a:t>
            </a:r>
            <a:r>
              <a:rPr lang="en-US" sz="2800" i="1" dirty="0" smtClean="0"/>
              <a:t>I’m </a:t>
            </a:r>
            <a:r>
              <a:rPr lang="en-US" sz="2800" i="1" dirty="0"/>
              <a:t>bigger and stronger than </a:t>
            </a:r>
            <a:r>
              <a:rPr lang="en-US" sz="2800" dirty="0" smtClean="0"/>
              <a:t>you </a:t>
            </a:r>
            <a:r>
              <a:rPr lang="en-US" sz="2800" i="1" dirty="0"/>
              <a:t>and like Marco, </a:t>
            </a:r>
            <a:r>
              <a:rPr lang="en-US" sz="2800" i="1" dirty="0" smtClean="0"/>
              <a:t>he’s </a:t>
            </a:r>
            <a:r>
              <a:rPr lang="en-US" sz="2800" i="1" dirty="0"/>
              <a:t>one of my friends, and he always gets on Mr. </a:t>
            </a:r>
            <a:r>
              <a:rPr lang="en-US" sz="2800" i="1" dirty="0" smtClean="0"/>
              <a:t>Watson’s </a:t>
            </a:r>
            <a:r>
              <a:rPr lang="en-US" sz="2800" dirty="0" smtClean="0"/>
              <a:t>nerves </a:t>
            </a:r>
            <a:r>
              <a:rPr lang="en-US" sz="2800" dirty="0"/>
              <a:t>(Jonathan Carter, 227:233). </a:t>
            </a:r>
          </a:p>
          <a:p>
            <a:endParaRPr lang="en-US" dirty="0"/>
          </a:p>
        </p:txBody>
      </p:sp>
    </p:spTree>
    <p:extLst>
      <p:ext uri="{BB962C8B-B14F-4D97-AF65-F5344CB8AC3E}">
        <p14:creationId xmlns:p14="http://schemas.microsoft.com/office/powerpoint/2010/main" val="281162036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Bullying Teachers</a:t>
            </a:r>
            <a:endParaRPr lang="en-US" dirty="0"/>
          </a:p>
        </p:txBody>
      </p:sp>
      <p:sp>
        <p:nvSpPr>
          <p:cNvPr id="3" name="Content Placeholder 2"/>
          <p:cNvSpPr>
            <a:spLocks noGrp="1"/>
          </p:cNvSpPr>
          <p:nvPr>
            <p:ph idx="1"/>
          </p:nvPr>
        </p:nvSpPr>
        <p:spPr>
          <a:xfrm>
            <a:off x="914400" y="1735138"/>
            <a:ext cx="7313613" cy="4056062"/>
          </a:xfrm>
        </p:spPr>
        <p:txBody>
          <a:bodyPr>
            <a:normAutofit/>
          </a:bodyPr>
          <a:lstStyle/>
          <a:p>
            <a:pPr marL="0" indent="0">
              <a:buNone/>
            </a:pPr>
            <a:r>
              <a:rPr lang="en-US" sz="3200" i="1" dirty="0"/>
              <a:t>Teachers like excuse me, Mr. Leonard, </a:t>
            </a:r>
            <a:r>
              <a:rPr lang="en-US" sz="3200" i="1" dirty="0" smtClean="0"/>
              <a:t>he’s </a:t>
            </a:r>
            <a:r>
              <a:rPr lang="en-US" sz="3200" i="1" dirty="0"/>
              <a:t>the chorus teacher, </a:t>
            </a:r>
            <a:r>
              <a:rPr lang="en-US" sz="3200" i="1" dirty="0" smtClean="0"/>
              <a:t>he’s </a:t>
            </a:r>
            <a:r>
              <a:rPr lang="en-US" sz="3200" i="1" dirty="0"/>
              <a:t>rude and ah I </a:t>
            </a:r>
            <a:r>
              <a:rPr lang="en-US" sz="3200" i="1" dirty="0" smtClean="0"/>
              <a:t>don’t </a:t>
            </a:r>
            <a:r>
              <a:rPr lang="en-US" sz="3200" i="1" dirty="0"/>
              <a:t>want to bite my tongue about this, because I think that it should be </a:t>
            </a:r>
            <a:r>
              <a:rPr lang="en-US" sz="3200" i="1" dirty="0" smtClean="0"/>
              <a:t>addressed</a:t>
            </a:r>
            <a:r>
              <a:rPr lang="en-US" sz="3200" i="1" dirty="0"/>
              <a:t>, he is rude, he needs psychological help if you ask me. Um [long </a:t>
            </a:r>
            <a:r>
              <a:rPr lang="en-US" sz="3200" i="1" dirty="0" smtClean="0"/>
              <a:t>pause</a:t>
            </a:r>
            <a:r>
              <a:rPr lang="en-US" sz="3200" i="1" dirty="0"/>
              <a:t>]. </a:t>
            </a:r>
            <a:r>
              <a:rPr lang="en-US" sz="3200" i="1" dirty="0" smtClean="0"/>
              <a:t>He’s </a:t>
            </a:r>
            <a:r>
              <a:rPr lang="en-US" sz="3200" i="1" dirty="0"/>
              <a:t>called me gay on three occasions but </a:t>
            </a:r>
            <a:r>
              <a:rPr lang="en-US" sz="3200" i="1" dirty="0" smtClean="0"/>
              <a:t>I’m </a:t>
            </a:r>
            <a:r>
              <a:rPr lang="en-US" sz="3200" i="1" dirty="0"/>
              <a:t>just </a:t>
            </a:r>
            <a:r>
              <a:rPr lang="en-US" sz="3200" i="1" dirty="0" err="1"/>
              <a:t>gonna</a:t>
            </a:r>
            <a:r>
              <a:rPr lang="en-US" sz="3200" i="1" dirty="0"/>
              <a:t> leave that alone </a:t>
            </a:r>
            <a:r>
              <a:rPr lang="en-US" sz="3200" dirty="0" smtClean="0"/>
              <a:t>(</a:t>
            </a:r>
            <a:r>
              <a:rPr lang="en-US" sz="3200" dirty="0"/>
              <a:t>James Thomas, 97:97).  </a:t>
            </a:r>
          </a:p>
          <a:p>
            <a:endParaRPr lang="en-US" dirty="0"/>
          </a:p>
        </p:txBody>
      </p:sp>
    </p:spTree>
    <p:extLst>
      <p:ext uri="{BB962C8B-B14F-4D97-AF65-F5344CB8AC3E}">
        <p14:creationId xmlns:p14="http://schemas.microsoft.com/office/powerpoint/2010/main" val="355834729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Resisting Teachers</a:t>
            </a:r>
            <a:endParaRPr lang="en-US" dirty="0"/>
          </a:p>
        </p:txBody>
      </p:sp>
      <p:sp>
        <p:nvSpPr>
          <p:cNvPr id="3" name="Content Placeholder 2"/>
          <p:cNvSpPr>
            <a:spLocks noGrp="1"/>
          </p:cNvSpPr>
          <p:nvPr>
            <p:ph idx="1"/>
          </p:nvPr>
        </p:nvSpPr>
        <p:spPr/>
        <p:txBody>
          <a:bodyPr>
            <a:normAutofit/>
          </a:bodyPr>
          <a:lstStyle/>
          <a:p>
            <a:pPr marL="0" indent="0">
              <a:buNone/>
            </a:pPr>
            <a:r>
              <a:rPr lang="en-US" sz="3200" i="1" dirty="0"/>
              <a:t>Mr. Leonard, he wrote me up once and I told him if you write me up, I am going to have </a:t>
            </a:r>
            <a:r>
              <a:rPr lang="en-US" sz="3200" i="1" dirty="0" smtClean="0"/>
              <a:t>my </a:t>
            </a:r>
            <a:r>
              <a:rPr lang="en-US" sz="3200" i="1" dirty="0"/>
              <a:t>granny go down to the Board of Education and </a:t>
            </a:r>
            <a:r>
              <a:rPr lang="en-US" sz="3200" i="1" dirty="0" smtClean="0"/>
              <a:t>I’m </a:t>
            </a:r>
            <a:r>
              <a:rPr lang="en-US" sz="3200" i="1" dirty="0" err="1"/>
              <a:t>gonna</a:t>
            </a:r>
            <a:r>
              <a:rPr lang="en-US" sz="3200" i="1" dirty="0"/>
              <a:t> get you. And I really mean </a:t>
            </a:r>
            <a:r>
              <a:rPr lang="en-US" sz="3200" i="1" dirty="0" smtClean="0"/>
              <a:t>that</a:t>
            </a:r>
            <a:r>
              <a:rPr lang="en-US" sz="3200" i="1" dirty="0"/>
              <a:t>. How did that go? He </a:t>
            </a:r>
            <a:r>
              <a:rPr lang="en-US" sz="3200" i="1" dirty="0" smtClean="0"/>
              <a:t>didn’t </a:t>
            </a:r>
            <a:r>
              <a:rPr lang="en-US" sz="3200" i="1" dirty="0"/>
              <a:t>write me up </a:t>
            </a:r>
            <a:r>
              <a:rPr lang="en-US" sz="3200" dirty="0"/>
              <a:t>(James Thomas, 135:145).</a:t>
            </a:r>
            <a:r>
              <a:rPr lang="en-US" sz="3200" dirty="0"/>
              <a:t> </a:t>
            </a:r>
          </a:p>
        </p:txBody>
      </p:sp>
    </p:spTree>
    <p:extLst>
      <p:ext uri="{BB962C8B-B14F-4D97-AF65-F5344CB8AC3E}">
        <p14:creationId xmlns:p14="http://schemas.microsoft.com/office/powerpoint/2010/main" val="36450027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Helpful Teachers</a:t>
            </a:r>
            <a:endParaRPr lang="en-US" dirty="0"/>
          </a:p>
        </p:txBody>
      </p:sp>
      <p:sp>
        <p:nvSpPr>
          <p:cNvPr id="3" name="Content Placeholder 2"/>
          <p:cNvSpPr>
            <a:spLocks noGrp="1"/>
          </p:cNvSpPr>
          <p:nvPr>
            <p:ph idx="1"/>
          </p:nvPr>
        </p:nvSpPr>
        <p:spPr/>
        <p:txBody>
          <a:bodyPr>
            <a:normAutofit/>
          </a:bodyPr>
          <a:lstStyle/>
          <a:p>
            <a:pPr marL="0" indent="0">
              <a:buNone/>
            </a:pPr>
            <a:r>
              <a:rPr lang="en-US" sz="3200" i="1" dirty="0"/>
              <a:t>Some of the teachers they go into ISS to help the students. They go in there for a </a:t>
            </a:r>
            <a:r>
              <a:rPr lang="en-US" sz="3200" i="1" dirty="0" smtClean="0"/>
              <a:t>certain </a:t>
            </a:r>
            <a:r>
              <a:rPr lang="en-US" sz="3200" i="1" dirty="0"/>
              <a:t>amount of minutes to help the students on their lunch period or their break </a:t>
            </a:r>
            <a:r>
              <a:rPr lang="en-US" sz="3200" i="1" dirty="0" smtClean="0"/>
              <a:t>or </a:t>
            </a:r>
            <a:r>
              <a:rPr lang="en-US" sz="3200" i="1" dirty="0"/>
              <a:t>something, whatever you want to call it. They go there because their kids are in </a:t>
            </a:r>
            <a:r>
              <a:rPr lang="en-US" sz="3200" i="1" dirty="0" smtClean="0"/>
              <a:t>related </a:t>
            </a:r>
            <a:r>
              <a:rPr lang="en-US" sz="3200" i="1" dirty="0"/>
              <a:t>arts. So they go in there and you know </a:t>
            </a:r>
            <a:r>
              <a:rPr lang="en-US" sz="3200" i="1" dirty="0" smtClean="0"/>
              <a:t>they’ll </a:t>
            </a:r>
            <a:r>
              <a:rPr lang="en-US" sz="3200" i="1" dirty="0"/>
              <a:t>help their students </a:t>
            </a:r>
            <a:r>
              <a:rPr lang="en-US" sz="3200" dirty="0"/>
              <a:t>(Jeffrey </a:t>
            </a:r>
            <a:r>
              <a:rPr lang="en-US" sz="3200" dirty="0" smtClean="0"/>
              <a:t>Richardson</a:t>
            </a:r>
            <a:r>
              <a:rPr lang="en-US" sz="3200" dirty="0"/>
              <a:t>, 277:277). </a:t>
            </a:r>
          </a:p>
          <a:p>
            <a:endParaRPr lang="en-US" dirty="0"/>
          </a:p>
        </p:txBody>
      </p:sp>
    </p:spTree>
    <p:extLst>
      <p:ext uri="{BB962C8B-B14F-4D97-AF65-F5344CB8AC3E}">
        <p14:creationId xmlns:p14="http://schemas.microsoft.com/office/powerpoint/2010/main" val="16226644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06695"/>
            <a:ext cx="7772400" cy="880363"/>
          </a:xfrm>
        </p:spPr>
        <p:txBody>
          <a:bodyPr/>
          <a:lstStyle/>
          <a:p>
            <a:r>
              <a:rPr lang="en-US" dirty="0" smtClean="0"/>
              <a:t>Implications</a:t>
            </a:r>
            <a:endParaRPr lang="en-US" dirty="0"/>
          </a:p>
        </p:txBody>
      </p:sp>
      <p:sp>
        <p:nvSpPr>
          <p:cNvPr id="5" name="Text Placeholder 4"/>
          <p:cNvSpPr>
            <a:spLocks noGrp="1"/>
          </p:cNvSpPr>
          <p:nvPr>
            <p:ph type="body" idx="1"/>
          </p:nvPr>
        </p:nvSpPr>
        <p:spPr>
          <a:xfrm>
            <a:off x="457200" y="1821558"/>
            <a:ext cx="7772400" cy="4746079"/>
          </a:xfrm>
        </p:spPr>
        <p:txBody>
          <a:bodyPr>
            <a:normAutofit/>
          </a:bodyPr>
          <a:lstStyle/>
          <a:p>
            <a:pPr marL="457200" indent="-457200">
              <a:lnSpc>
                <a:spcPct val="130000"/>
              </a:lnSpc>
              <a:buFont typeface="Arial"/>
              <a:buChar char="•"/>
            </a:pPr>
            <a:r>
              <a:rPr lang="en-US" sz="3500" dirty="0" smtClean="0"/>
              <a:t>Listen to our students – All of them</a:t>
            </a:r>
          </a:p>
          <a:p>
            <a:pPr marL="457200" indent="-457200">
              <a:lnSpc>
                <a:spcPct val="130000"/>
              </a:lnSpc>
              <a:buFont typeface="Arial"/>
              <a:buChar char="•"/>
            </a:pPr>
            <a:r>
              <a:rPr lang="en-US" sz="3500" dirty="0" smtClean="0"/>
              <a:t>Look more closely at the antagonistic relationships between teachers and students – don’t ignore teacher bullying</a:t>
            </a:r>
          </a:p>
          <a:p>
            <a:pPr marL="457200" indent="-457200">
              <a:buFont typeface="Arial"/>
              <a:buChar char="•"/>
            </a:pPr>
            <a:r>
              <a:rPr lang="en-US" sz="3500" dirty="0" smtClean="0"/>
              <a:t>More research specifically related to suspended students and teachers – </a:t>
            </a:r>
          </a:p>
          <a:p>
            <a:pPr marL="914400" lvl="1" indent="-457200">
              <a:buFont typeface="Arial"/>
              <a:buChar char="•"/>
            </a:pPr>
            <a:r>
              <a:rPr lang="en-US" sz="2800" dirty="0" smtClean="0">
                <a:solidFill>
                  <a:schemeClr val="tx1"/>
                </a:solidFill>
              </a:rPr>
              <a:t>Gregory and Weinstein, 2008</a:t>
            </a:r>
          </a:p>
          <a:p>
            <a:endParaRPr lang="en-US" sz="3200" dirty="0"/>
          </a:p>
        </p:txBody>
      </p:sp>
    </p:spTree>
    <p:extLst>
      <p:ext uri="{BB962C8B-B14F-4D97-AF65-F5344CB8AC3E}">
        <p14:creationId xmlns:p14="http://schemas.microsoft.com/office/powerpoint/2010/main" val="291082129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For more information:</a:t>
            </a:r>
            <a:endParaRPr lang="en-US" dirty="0"/>
          </a:p>
        </p:txBody>
      </p:sp>
      <p:sp>
        <p:nvSpPr>
          <p:cNvPr id="6" name="Text Placeholder 5"/>
          <p:cNvSpPr>
            <a:spLocks noGrp="1"/>
          </p:cNvSpPr>
          <p:nvPr>
            <p:ph type="body" idx="1"/>
          </p:nvPr>
        </p:nvSpPr>
        <p:spPr/>
        <p:txBody>
          <a:bodyPr>
            <a:normAutofit/>
          </a:bodyPr>
          <a:lstStyle/>
          <a:p>
            <a:r>
              <a:rPr lang="en-US" sz="4400" dirty="0" err="1"/>
              <a:t>k</a:t>
            </a:r>
            <a:r>
              <a:rPr lang="en-US" sz="4400" dirty="0" err="1" smtClean="0"/>
              <a:t>athy.evans@emu.edu</a:t>
            </a:r>
            <a:endParaRPr lang="en-US" sz="4400" dirty="0"/>
          </a:p>
        </p:txBody>
      </p:sp>
    </p:spTree>
    <p:extLst>
      <p:ext uri="{BB962C8B-B14F-4D97-AF65-F5344CB8AC3E}">
        <p14:creationId xmlns:p14="http://schemas.microsoft.com/office/powerpoint/2010/main" val="1028028555"/>
      </p:ext>
    </p:extLst>
  </p:cSld>
  <p:clrMapOvr>
    <a:masterClrMapping/>
  </p:clrMapOvr>
</p:sld>
</file>

<file path=ppt/theme/_rels/theme1.xml.rels><?xml version="1.0" encoding="UTF-8" standalone="yes"?>
<Relationships xmlns="http://schemas.openxmlformats.org/package/2006/relationships"><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5" Type="http://schemas.openxmlformats.org/officeDocument/2006/relationships/image" Target="../media/image5.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3275</TotalTime>
  <Words>1999</Words>
  <Application>Microsoft Macintosh PowerPoint</Application>
  <PresentationFormat>On-screen Show (4:3)</PresentationFormat>
  <Paragraphs>222</Paragraphs>
  <Slides>24</Slides>
  <Notes>6</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Inkwell</vt:lpstr>
      <vt:lpstr>Relationships  between Teachers and  Suspended Students:  The Students’ Perspective </vt:lpstr>
      <vt:lpstr>Coming to this work…</vt:lpstr>
      <vt:lpstr>PowerPoint Presentation</vt:lpstr>
      <vt:lpstr>Anecdotal Comments by Teachers</vt:lpstr>
      <vt:lpstr>Purpose of the Study</vt:lpstr>
      <vt:lpstr>Lack of Student Voice in Educational Research</vt:lpstr>
      <vt:lpstr>Research Questions</vt:lpstr>
      <vt:lpstr>Theoretical Frameworks</vt:lpstr>
      <vt:lpstr>Defining “Misbehavior”</vt:lpstr>
      <vt:lpstr>Teacher-Student Relationships</vt:lpstr>
      <vt:lpstr>Data Collection</vt:lpstr>
      <vt:lpstr>PowerPoint Presentation</vt:lpstr>
      <vt:lpstr>Research Questions</vt:lpstr>
      <vt:lpstr>Summary of Themes</vt:lpstr>
      <vt:lpstr>Juxtaposing Teachers</vt:lpstr>
      <vt:lpstr>Boring Teachers</vt:lpstr>
      <vt:lpstr>Gateway Teachers</vt:lpstr>
      <vt:lpstr>Teachers Don’t Like Me</vt:lpstr>
      <vt:lpstr>Bullying Teachers</vt:lpstr>
      <vt:lpstr>Bullying Teachers</vt:lpstr>
      <vt:lpstr>Resisting Teachers</vt:lpstr>
      <vt:lpstr>Helpful Teachers</vt:lpstr>
      <vt:lpstr>Implications</vt:lpstr>
      <vt:lpstr>For more information:</vt:lpstr>
    </vt:vector>
  </TitlesOfParts>
  <Company>Eastern Mennonite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Evans</dc:creator>
  <cp:lastModifiedBy>Kathy Evans</cp:lastModifiedBy>
  <cp:revision>79</cp:revision>
  <dcterms:created xsi:type="dcterms:W3CDTF">2012-04-12T11:59:29Z</dcterms:created>
  <dcterms:modified xsi:type="dcterms:W3CDTF">2012-04-14T22:42:29Z</dcterms:modified>
</cp:coreProperties>
</file>