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9" r:id="rId1"/>
  </p:sldMasterIdLst>
  <p:notesMasterIdLst>
    <p:notesMasterId r:id="rId50"/>
  </p:notesMasterIdLst>
  <p:handoutMasterIdLst>
    <p:handoutMasterId r:id="rId51"/>
  </p:handoutMasterIdLst>
  <p:sldIdLst>
    <p:sldId id="256" r:id="rId2"/>
    <p:sldId id="259" r:id="rId3"/>
    <p:sldId id="344" r:id="rId4"/>
    <p:sldId id="352" r:id="rId5"/>
    <p:sldId id="348" r:id="rId6"/>
    <p:sldId id="349" r:id="rId7"/>
    <p:sldId id="350" r:id="rId8"/>
    <p:sldId id="351" r:id="rId9"/>
    <p:sldId id="335" r:id="rId10"/>
    <p:sldId id="336" r:id="rId11"/>
    <p:sldId id="338" r:id="rId12"/>
    <p:sldId id="339" r:id="rId13"/>
    <p:sldId id="340" r:id="rId14"/>
    <p:sldId id="341" r:id="rId15"/>
    <p:sldId id="342" r:id="rId16"/>
    <p:sldId id="334" r:id="rId17"/>
    <p:sldId id="326" r:id="rId18"/>
    <p:sldId id="327" r:id="rId19"/>
    <p:sldId id="328" r:id="rId20"/>
    <p:sldId id="329" r:id="rId21"/>
    <p:sldId id="330" r:id="rId22"/>
    <p:sldId id="331" r:id="rId23"/>
    <p:sldId id="332" r:id="rId24"/>
    <p:sldId id="261" r:id="rId25"/>
    <p:sldId id="263" r:id="rId26"/>
    <p:sldId id="264" r:id="rId27"/>
    <p:sldId id="266" r:id="rId28"/>
    <p:sldId id="265" r:id="rId29"/>
    <p:sldId id="316" r:id="rId30"/>
    <p:sldId id="270" r:id="rId31"/>
    <p:sldId id="268" r:id="rId32"/>
    <p:sldId id="280" r:id="rId33"/>
    <p:sldId id="281" r:id="rId34"/>
    <p:sldId id="288" r:id="rId35"/>
    <p:sldId id="282" r:id="rId36"/>
    <p:sldId id="283" r:id="rId37"/>
    <p:sldId id="291" r:id="rId38"/>
    <p:sldId id="276" r:id="rId39"/>
    <p:sldId id="302" r:id="rId40"/>
    <p:sldId id="303" r:id="rId41"/>
    <p:sldId id="304" r:id="rId42"/>
    <p:sldId id="305" r:id="rId43"/>
    <p:sldId id="345" r:id="rId44"/>
    <p:sldId id="346" r:id="rId45"/>
    <p:sldId id="324" r:id="rId46"/>
    <p:sldId id="325" r:id="rId47"/>
    <p:sldId id="333" r:id="rId48"/>
    <p:sldId id="337" r:id="rId4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clrMode="bw" frameSlides="1"/>
  <p:clrMru>
    <a:srgbClr val="2C14B9"/>
    <a:srgbClr val="0E54E4"/>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9" autoAdjust="0"/>
    <p:restoredTop sz="81989" autoAdjust="0"/>
  </p:normalViewPr>
  <p:slideViewPr>
    <p:cSldViewPr>
      <p:cViewPr>
        <p:scale>
          <a:sx n="100" d="100"/>
          <a:sy n="100" d="100"/>
        </p:scale>
        <p:origin x="-1192"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6" d="100"/>
        <a:sy n="10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BB5862D1-DD6F-D64B-917B-F85831464B49}" type="datetime1">
              <a:rPr lang="en-US"/>
              <a:pPr>
                <a:defRPr/>
              </a:pPr>
              <a:t>3/21/13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9E330208-D30C-754E-BE69-9A77F82E74B8}" type="slidenum">
              <a:rPr lang="en-US"/>
              <a:pPr>
                <a:defRPr/>
              </a:pPr>
              <a:t>‹#›</a:t>
            </a:fld>
            <a:endParaRPr lang="en-US"/>
          </a:p>
        </p:txBody>
      </p:sp>
    </p:spTree>
    <p:extLst>
      <p:ext uri="{BB962C8B-B14F-4D97-AF65-F5344CB8AC3E}">
        <p14:creationId xmlns:p14="http://schemas.microsoft.com/office/powerpoint/2010/main" val="18911728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12C1B1F3-88D8-2943-9DA6-5AD056E1CEBE}" type="datetime1">
              <a:rPr lang="en-US"/>
              <a:pPr>
                <a:defRPr/>
              </a:pPr>
              <a:t>3/21/13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E5C50D2C-308D-AC45-B121-B8E694E230FE}" type="slidenum">
              <a:rPr lang="en-US"/>
              <a:pPr>
                <a:defRPr/>
              </a:pPr>
              <a:t>‹#›</a:t>
            </a:fld>
            <a:endParaRPr lang="en-US"/>
          </a:p>
        </p:txBody>
      </p:sp>
    </p:spTree>
    <p:extLst>
      <p:ext uri="{BB962C8B-B14F-4D97-AF65-F5344CB8AC3E}">
        <p14:creationId xmlns:p14="http://schemas.microsoft.com/office/powerpoint/2010/main" val="328917547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ＭＳ Ｐゴシック" pitchFamily="-65"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5C50D2C-308D-AC45-B121-B8E694E230FE}" type="slidenum">
              <a:rPr lang="en-US" smtClean="0"/>
              <a:pPr>
                <a:defRPr/>
              </a:pPr>
              <a:t>1</a:t>
            </a:fld>
            <a:endParaRPr lang="en-US"/>
          </a:p>
        </p:txBody>
      </p:sp>
    </p:spTree>
    <p:extLst>
      <p:ext uri="{BB962C8B-B14F-4D97-AF65-F5344CB8AC3E}">
        <p14:creationId xmlns:p14="http://schemas.microsoft.com/office/powerpoint/2010/main" val="2072456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372753B-9E0D-A144-B902-B39F38531145}" type="slidenum">
              <a:rPr lang="en-US" sz="1200"/>
              <a:pPr/>
              <a:t>2</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Calibri" charset="0"/>
              <a:ea typeface="ＭＳ Ｐゴシック" charset="0"/>
              <a:cs typeface="ＭＳ Ｐゴシック" charset="0"/>
            </a:endParaRPr>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6A95A3B-9FD9-D84A-AA9D-A02520189A12}" type="slidenum">
              <a:rPr lang="en-US" sz="1200"/>
              <a:pPr/>
              <a:t>28</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a:latin typeface="Calibri" charset="0"/>
              <a:ea typeface="ＭＳ Ｐゴシック" charset="0"/>
              <a:cs typeface="ＭＳ Ｐゴシック" charset="0"/>
            </a:endParaRPr>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9ECDA28-9A96-8C4B-8482-18D174E09E3D}" type="slidenum">
              <a:rPr lang="en-US" sz="1200"/>
              <a:pPr/>
              <a:t>30</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97D8B1C5-36F4-204B-AF89-56BB130DFD05}" type="slidenum">
              <a:rPr lang="en-US" sz="1200"/>
              <a:pPr/>
              <a:t>31</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Calibri" charset="0"/>
              <a:ea typeface="ＭＳ Ｐゴシック" charset="0"/>
              <a:cs typeface="ＭＳ Ｐゴシック" charset="0"/>
            </a:endParaRPr>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954334C-1B04-104C-95C7-94E874D11A8F}" type="slidenum">
              <a:rPr lang="en-US" sz="1200"/>
              <a:pPr/>
              <a:t>32</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Calibri" charset="0"/>
              <a:ea typeface="ＭＳ Ｐゴシック" charset="0"/>
              <a:cs typeface="ＭＳ Ｐゴシック" charset="0"/>
            </a:endParaRPr>
          </a:p>
        </p:txBody>
      </p:sp>
      <p:sp>
        <p:nvSpPr>
          <p:cNvPr id="440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B237FAD-ECFA-704C-A206-8E15EC8C807F}" type="slidenum">
              <a:rPr lang="en-US" sz="1200"/>
              <a:pPr/>
              <a:t>33</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91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Calibri" charset="0"/>
              <a:ea typeface="ＭＳ Ｐゴシック" charset="0"/>
              <a:cs typeface="ＭＳ Ｐゴシック" charset="0"/>
            </a:endParaRPr>
          </a:p>
        </p:txBody>
      </p:sp>
      <p:sp>
        <p:nvSpPr>
          <p:cNvPr id="491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B7D99B8-414B-A04D-98CD-9CBCCE3C6D0D}" type="slidenum">
              <a:rPr lang="en-US" sz="1200"/>
              <a:pPr/>
              <a:t>34</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60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Calibri" charset="0"/>
              <a:ea typeface="ＭＳ Ｐゴシック" charset="0"/>
              <a:cs typeface="ＭＳ Ｐゴシック" charset="0"/>
            </a:endParaRPr>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E8B7543-9DB8-EC4F-AC07-A1459682332C}" type="slidenum">
              <a:rPr lang="en-US" sz="1200"/>
              <a:pPr/>
              <a:t>35</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93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Calibri" charset="0"/>
              <a:ea typeface="ＭＳ Ｐゴシック" charset="0"/>
              <a:cs typeface="ＭＳ Ｐゴシック" charset="0"/>
            </a:endParaRPr>
          </a:p>
        </p:txBody>
      </p:sp>
      <p:sp>
        <p:nvSpPr>
          <p:cNvPr id="593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05102D0-FA9A-1C40-9676-25A9AB501CE2}" type="slidenum">
              <a:rPr lang="en-US" sz="1200"/>
              <a:pPr/>
              <a:t>37</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latin typeface="Calibri" charset="0"/>
              <a:ea typeface="ＭＳ Ｐゴシック" charset="0"/>
              <a:cs typeface="ＭＳ Ｐゴシック" charset="0"/>
            </a:endParaRPr>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E9E7A32-98F2-2944-B2D0-2AC81F4376F8}" type="slidenum">
              <a:rPr lang="en-US" sz="1200"/>
              <a:pPr/>
              <a:t>38</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614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endParaRPr lang="en-US" sz="1100" dirty="0">
              <a:latin typeface="Calibri" charset="0"/>
              <a:ea typeface="ＭＳ Ｐゴシック" charset="0"/>
              <a:cs typeface="ＭＳ Ｐゴシック" charset="0"/>
            </a:endParaRPr>
          </a:p>
        </p:txBody>
      </p:sp>
      <p:sp>
        <p:nvSpPr>
          <p:cNvPr id="614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41B4FBE-3559-214B-B9D2-1AA894A9D505}" type="slidenum">
              <a:rPr lang="en-US" sz="1200"/>
              <a:pPr/>
              <a:t>39</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2"/>
          <p:cNvSpPr>
            <a:spLocks/>
          </p:cNvSpPr>
          <p:nvPr/>
        </p:nvSpPr>
        <p:spPr bwMode="blackWhite">
          <a:xfrm>
            <a:off x="20638" y="12700"/>
            <a:ext cx="8896350" cy="6780213"/>
          </a:xfrm>
          <a:custGeom>
            <a:avLst/>
            <a:gdLst>
              <a:gd name="T0" fmla="*/ 2822 w 3985"/>
              <a:gd name="T1" fmla="*/ 0 h 3619"/>
              <a:gd name="T2" fmla="*/ 0 w 3985"/>
              <a:gd name="T3" fmla="*/ 975 h 3619"/>
              <a:gd name="T4" fmla="*/ 2169 w 3985"/>
              <a:gd name="T5" fmla="*/ 3619 h 3619"/>
              <a:gd name="T6" fmla="*/ 3985 w 3985"/>
              <a:gd name="T7" fmla="*/ 1125 h 3619"/>
              <a:gd name="T8" fmla="*/ 2822 w 3985"/>
              <a:gd name="T9" fmla="*/ 0 h 3619"/>
              <a:gd name="T10" fmla="*/ 2822 w 3985"/>
              <a:gd name="T11" fmla="*/ 0 h 36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85" h="3619">
                <a:moveTo>
                  <a:pt x="2822" y="0"/>
                </a:moveTo>
                <a:lnTo>
                  <a:pt x="0" y="975"/>
                </a:lnTo>
                <a:lnTo>
                  <a:pt x="2169" y="3619"/>
                </a:lnTo>
                <a:lnTo>
                  <a:pt x="3985" y="1125"/>
                </a:lnTo>
                <a:lnTo>
                  <a:pt x="282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5" name="Group 8"/>
          <p:cNvGrpSpPr>
            <a:grpSpLocks/>
          </p:cNvGrpSpPr>
          <p:nvPr/>
        </p:nvGrpSpPr>
        <p:grpSpPr bwMode="auto">
          <a:xfrm>
            <a:off x="195263" y="234950"/>
            <a:ext cx="3787775" cy="1778000"/>
            <a:chOff x="123" y="148"/>
            <a:chExt cx="2386" cy="1120"/>
          </a:xfrm>
        </p:grpSpPr>
        <p:sp>
          <p:nvSpPr>
            <p:cNvPr id="6" name="Freeform 9"/>
            <p:cNvSpPr>
              <a:spLocks/>
            </p:cNvSpPr>
            <p:nvPr/>
          </p:nvSpPr>
          <p:spPr bwMode="auto">
            <a:xfrm>
              <a:off x="177" y="177"/>
              <a:ext cx="2250" cy="1017"/>
            </a:xfrm>
            <a:custGeom>
              <a:avLst/>
              <a:gdLst>
                <a:gd name="T0" fmla="*/ 794 w 794"/>
                <a:gd name="T1" fmla="*/ 395 h 414"/>
                <a:gd name="T2" fmla="*/ 710 w 794"/>
                <a:gd name="T3" fmla="*/ 318 h 414"/>
                <a:gd name="T4" fmla="*/ 556 w 794"/>
                <a:gd name="T5" fmla="*/ 210 h 414"/>
                <a:gd name="T6" fmla="*/ 71 w 794"/>
                <a:gd name="T7" fmla="*/ 0 h 414"/>
                <a:gd name="T8" fmla="*/ 23 w 794"/>
                <a:gd name="T9" fmla="*/ 20 h 414"/>
                <a:gd name="T10" fmla="*/ 0 w 794"/>
                <a:gd name="T11" fmla="*/ 83 h 414"/>
                <a:gd name="T12" fmla="*/ 28 w 794"/>
                <a:gd name="T13" fmla="*/ 155 h 414"/>
                <a:gd name="T14" fmla="*/ 570 w 794"/>
                <a:gd name="T15" fmla="*/ 409 h 414"/>
                <a:gd name="T16" fmla="*/ 689 w 794"/>
                <a:gd name="T17" fmla="*/ 393 h 414"/>
                <a:gd name="T18" fmla="*/ 785 w 794"/>
                <a:gd name="T19" fmla="*/ 414 h 414"/>
                <a:gd name="T20" fmla="*/ 794 w 794"/>
                <a:gd name="T21" fmla="*/ 395 h 414"/>
                <a:gd name="T22" fmla="*/ 794 w 794"/>
                <a:gd name="T23" fmla="*/ 395 h 4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 name="Freeform 10"/>
            <p:cNvSpPr>
              <a:spLocks/>
            </p:cNvSpPr>
            <p:nvPr/>
          </p:nvSpPr>
          <p:spPr bwMode="auto">
            <a:xfrm>
              <a:off x="166" y="261"/>
              <a:ext cx="2244" cy="1007"/>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Freeform 11"/>
            <p:cNvSpPr>
              <a:spLocks/>
            </p:cNvSpPr>
            <p:nvPr/>
          </p:nvSpPr>
          <p:spPr bwMode="auto">
            <a:xfrm>
              <a:off x="474" y="344"/>
              <a:ext cx="1488" cy="919"/>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9" name="Group 12"/>
            <p:cNvGrpSpPr>
              <a:grpSpLocks/>
            </p:cNvGrpSpPr>
            <p:nvPr userDrawn="1"/>
          </p:nvGrpSpPr>
          <p:grpSpPr bwMode="auto">
            <a:xfrm>
              <a:off x="123" y="148"/>
              <a:ext cx="2386" cy="1081"/>
              <a:chOff x="123" y="148"/>
              <a:chExt cx="2386" cy="1081"/>
            </a:xfrm>
          </p:grpSpPr>
          <p:sp>
            <p:nvSpPr>
              <p:cNvPr id="10" name="Freeform 13"/>
              <p:cNvSpPr>
                <a:spLocks/>
              </p:cNvSpPr>
              <p:nvPr/>
            </p:nvSpPr>
            <p:spPr bwMode="auto">
              <a:xfrm>
                <a:off x="2005" y="934"/>
                <a:ext cx="212" cy="214"/>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1" name="Freeform 14"/>
              <p:cNvSpPr>
                <a:spLocks/>
              </p:cNvSpPr>
              <p:nvPr/>
            </p:nvSpPr>
            <p:spPr bwMode="auto">
              <a:xfrm>
                <a:off x="123" y="148"/>
                <a:ext cx="2386" cy="1081"/>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15"/>
              <p:cNvSpPr>
                <a:spLocks/>
              </p:cNvSpPr>
              <p:nvPr/>
            </p:nvSpPr>
            <p:spPr bwMode="auto">
              <a:xfrm>
                <a:off x="324" y="158"/>
                <a:ext cx="1686" cy="614"/>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16"/>
              <p:cNvSpPr>
                <a:spLocks/>
              </p:cNvSpPr>
              <p:nvPr/>
            </p:nvSpPr>
            <p:spPr bwMode="auto">
              <a:xfrm>
                <a:off x="409" y="251"/>
                <a:ext cx="227" cy="410"/>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17"/>
              <p:cNvSpPr>
                <a:spLocks/>
              </p:cNvSpPr>
              <p:nvPr/>
            </p:nvSpPr>
            <p:spPr bwMode="auto">
              <a:xfrm>
                <a:off x="846" y="536"/>
                <a:ext cx="691" cy="364"/>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15" name="Group 18"/>
          <p:cNvGrpSpPr>
            <a:grpSpLocks/>
          </p:cNvGrpSpPr>
          <p:nvPr/>
        </p:nvGrpSpPr>
        <p:grpSpPr bwMode="auto">
          <a:xfrm>
            <a:off x="7915275" y="4368800"/>
            <a:ext cx="742950" cy="1058863"/>
            <a:chOff x="4986" y="2752"/>
            <a:chExt cx="468" cy="667"/>
          </a:xfrm>
        </p:grpSpPr>
        <p:sp>
          <p:nvSpPr>
            <p:cNvPr id="16" name="Freeform 19"/>
            <p:cNvSpPr>
              <a:spLocks/>
            </p:cNvSpPr>
            <p:nvPr/>
          </p:nvSpPr>
          <p:spPr bwMode="auto">
            <a:xfrm rot="7320404">
              <a:off x="4909" y="2936"/>
              <a:ext cx="629" cy="293"/>
            </a:xfrm>
            <a:custGeom>
              <a:avLst/>
              <a:gdLst>
                <a:gd name="T0" fmla="*/ 794 w 794"/>
                <a:gd name="T1" fmla="*/ 395 h 414"/>
                <a:gd name="T2" fmla="*/ 710 w 794"/>
                <a:gd name="T3" fmla="*/ 318 h 414"/>
                <a:gd name="T4" fmla="*/ 556 w 794"/>
                <a:gd name="T5" fmla="*/ 210 h 414"/>
                <a:gd name="T6" fmla="*/ 71 w 794"/>
                <a:gd name="T7" fmla="*/ 0 h 414"/>
                <a:gd name="T8" fmla="*/ 23 w 794"/>
                <a:gd name="T9" fmla="*/ 20 h 414"/>
                <a:gd name="T10" fmla="*/ 0 w 794"/>
                <a:gd name="T11" fmla="*/ 83 h 414"/>
                <a:gd name="T12" fmla="*/ 28 w 794"/>
                <a:gd name="T13" fmla="*/ 155 h 414"/>
                <a:gd name="T14" fmla="*/ 570 w 794"/>
                <a:gd name="T15" fmla="*/ 409 h 414"/>
                <a:gd name="T16" fmla="*/ 689 w 794"/>
                <a:gd name="T17" fmla="*/ 393 h 414"/>
                <a:gd name="T18" fmla="*/ 785 w 794"/>
                <a:gd name="T19" fmla="*/ 414 h 414"/>
                <a:gd name="T20" fmla="*/ 794 w 794"/>
                <a:gd name="T21" fmla="*/ 395 h 414"/>
                <a:gd name="T22" fmla="*/ 794 w 794"/>
                <a:gd name="T23" fmla="*/ 395 h 4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Freeform 20"/>
            <p:cNvSpPr>
              <a:spLocks/>
            </p:cNvSpPr>
            <p:nvPr/>
          </p:nvSpPr>
          <p:spPr bwMode="auto">
            <a:xfrm rot="7320404">
              <a:off x="4893" y="2923"/>
              <a:ext cx="627" cy="290"/>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8" name="Freeform 21"/>
            <p:cNvSpPr>
              <a:spLocks/>
            </p:cNvSpPr>
            <p:nvPr/>
          </p:nvSpPr>
          <p:spPr bwMode="auto">
            <a:xfrm rot="7320404">
              <a:off x="5000" y="2913"/>
              <a:ext cx="416" cy="265"/>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9" name="Group 22"/>
            <p:cNvGrpSpPr>
              <a:grpSpLocks/>
            </p:cNvGrpSpPr>
            <p:nvPr userDrawn="1"/>
          </p:nvGrpSpPr>
          <p:grpSpPr bwMode="auto">
            <a:xfrm>
              <a:off x="4986" y="2752"/>
              <a:ext cx="469" cy="667"/>
              <a:chOff x="4986" y="2752"/>
              <a:chExt cx="469" cy="667"/>
            </a:xfrm>
          </p:grpSpPr>
          <p:sp>
            <p:nvSpPr>
              <p:cNvPr id="20" name="Freeform 23"/>
              <p:cNvSpPr>
                <a:spLocks/>
              </p:cNvSpPr>
              <p:nvPr/>
            </p:nvSpPr>
            <p:spPr bwMode="auto">
              <a:xfrm rot="7320404">
                <a:off x="4987" y="3190"/>
                <a:ext cx="59" cy="61"/>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 name="Freeform 24"/>
              <p:cNvSpPr>
                <a:spLocks/>
              </p:cNvSpPr>
              <p:nvPr/>
            </p:nvSpPr>
            <p:spPr bwMode="auto">
              <a:xfrm rot="7320404">
                <a:off x="4887" y="2930"/>
                <a:ext cx="667" cy="311"/>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2" name="Freeform 25"/>
              <p:cNvSpPr>
                <a:spLocks/>
              </p:cNvSpPr>
              <p:nvPr/>
            </p:nvSpPr>
            <p:spPr bwMode="auto">
              <a:xfrm rot="7320404">
                <a:off x="5062" y="2997"/>
                <a:ext cx="472" cy="176"/>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3" name="Freeform 26"/>
              <p:cNvSpPr>
                <a:spLocks/>
              </p:cNvSpPr>
              <p:nvPr/>
            </p:nvSpPr>
            <p:spPr bwMode="auto">
              <a:xfrm rot="7320404">
                <a:off x="5364" y="2873"/>
                <a:ext cx="63" cy="118"/>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4" name="Freeform 27"/>
              <p:cNvSpPr>
                <a:spLocks/>
              </p:cNvSpPr>
              <p:nvPr/>
            </p:nvSpPr>
            <p:spPr bwMode="auto">
              <a:xfrm rot="7320404">
                <a:off x="5137" y="3000"/>
                <a:ext cx="193" cy="104"/>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25" name="Freeform 28"/>
          <p:cNvSpPr>
            <a:spLocks/>
          </p:cNvSpPr>
          <p:nvPr/>
        </p:nvSpPr>
        <p:spPr bwMode="auto">
          <a:xfrm>
            <a:off x="901700" y="5054600"/>
            <a:ext cx="6807200" cy="728663"/>
          </a:xfrm>
          <a:custGeom>
            <a:avLst/>
            <a:gdLst>
              <a:gd name="T0" fmla="*/ 0 w 4288"/>
              <a:gd name="T1" fmla="*/ 0 h 459"/>
              <a:gd name="T2" fmla="*/ 816 w 4288"/>
              <a:gd name="T3" fmla="*/ 256 h 459"/>
              <a:gd name="T4" fmla="*/ 1560 w 4288"/>
              <a:gd name="T5" fmla="*/ 144 h 459"/>
              <a:gd name="T6" fmla="*/ 1856 w 4288"/>
              <a:gd name="T7" fmla="*/ 376 h 459"/>
              <a:gd name="T8" fmla="*/ 2344 w 4288"/>
              <a:gd name="T9" fmla="*/ 152 h 459"/>
              <a:gd name="T10" fmla="*/ 3536 w 4288"/>
              <a:gd name="T11" fmla="*/ 456 h 459"/>
              <a:gd name="T12" fmla="*/ 4288 w 4288"/>
              <a:gd name="T13" fmla="*/ 136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6" name="Freeform 29"/>
          <p:cNvSpPr>
            <a:spLocks/>
          </p:cNvSpPr>
          <p:nvPr/>
        </p:nvSpPr>
        <p:spPr bwMode="auto">
          <a:xfrm>
            <a:off x="4076700" y="1930400"/>
            <a:ext cx="889000" cy="381000"/>
          </a:xfrm>
          <a:custGeom>
            <a:avLst/>
            <a:gdLst>
              <a:gd name="T0" fmla="*/ 0 w 560"/>
              <a:gd name="T1" fmla="*/ 32 h 240"/>
              <a:gd name="T2" fmla="*/ 280 w 560"/>
              <a:gd name="T3" fmla="*/ 144 h 240"/>
              <a:gd name="T4" fmla="*/ 448 w 560"/>
              <a:gd name="T5" fmla="*/ 16 h 240"/>
              <a:gd name="T6" fmla="*/ 560 w 560"/>
              <a:gd name="T7" fmla="*/ 240 h 2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11" name="Rectangle 3"/>
          <p:cNvSpPr>
            <a:spLocks noGrp="1" noChangeArrowheads="1"/>
          </p:cNvSpPr>
          <p:nvPr>
            <p:ph type="ctrTitle"/>
          </p:nvPr>
        </p:nvSpPr>
        <p:spPr>
          <a:xfrm>
            <a:off x="1371600" y="1511300"/>
            <a:ext cx="6400800" cy="2273300"/>
          </a:xfrm>
        </p:spPr>
        <p:txBody>
          <a:bodyPr/>
          <a:lstStyle>
            <a:lvl1pPr>
              <a:defRPr>
                <a:solidFill>
                  <a:schemeClr val="tx2"/>
                </a:solidFill>
                <a:effectLst>
                  <a:outerShdw blurRad="38100" dist="38100" dir="2700000" algn="tl">
                    <a:srgbClr val="DDDDDD"/>
                  </a:outerShdw>
                </a:effectLst>
              </a:defRPr>
            </a:lvl1pPr>
          </a:lstStyle>
          <a:p>
            <a:r>
              <a:rPr lang="en-US"/>
              <a:t>Click to edit Master title style</a:t>
            </a:r>
          </a:p>
        </p:txBody>
      </p:sp>
      <p:sp>
        <p:nvSpPr>
          <p:cNvPr id="17412"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DDDDDD"/>
                  </a:outerShdw>
                </a:effectLst>
              </a:defRPr>
            </a:lvl1pPr>
          </a:lstStyle>
          <a:p>
            <a:r>
              <a:rPr lang="en-US"/>
              <a:t>Click to edit Master subtitle style</a:t>
            </a:r>
          </a:p>
        </p:txBody>
      </p:sp>
      <p:sp>
        <p:nvSpPr>
          <p:cNvPr id="27" name="Rectangle 5"/>
          <p:cNvSpPr>
            <a:spLocks noGrp="1" noChangeArrowheads="1"/>
          </p:cNvSpPr>
          <p:nvPr>
            <p:ph type="dt" sz="half" idx="10"/>
          </p:nvPr>
        </p:nvSpPr>
        <p:spPr>
          <a:xfrm>
            <a:off x="685800" y="6248400"/>
            <a:ext cx="1905000" cy="457200"/>
          </a:xfrm>
        </p:spPr>
        <p:txBody>
          <a:bodyPr/>
          <a:lstStyle>
            <a:lvl1pPr>
              <a:defRPr smtClean="0"/>
            </a:lvl1pPr>
          </a:lstStyle>
          <a:p>
            <a:pPr>
              <a:defRPr/>
            </a:pPr>
            <a:endParaRPr lang="en-US"/>
          </a:p>
        </p:txBody>
      </p:sp>
      <p:sp>
        <p:nvSpPr>
          <p:cNvPr id="28" name="Rectangle 6"/>
          <p:cNvSpPr>
            <a:spLocks noGrp="1" noChangeArrowheads="1"/>
          </p:cNvSpPr>
          <p:nvPr>
            <p:ph type="ftr" sz="quarter" idx="11"/>
          </p:nvPr>
        </p:nvSpPr>
        <p:spPr>
          <a:xfrm>
            <a:off x="3124200" y="6248400"/>
            <a:ext cx="2895600" cy="457200"/>
          </a:xfrm>
        </p:spPr>
        <p:txBody>
          <a:bodyPr/>
          <a:lstStyle>
            <a:lvl1pPr>
              <a:defRPr smtClean="0"/>
            </a:lvl1pPr>
          </a:lstStyle>
          <a:p>
            <a:pPr>
              <a:defRPr/>
            </a:pPr>
            <a:endParaRPr lang="en-US"/>
          </a:p>
        </p:txBody>
      </p:sp>
      <p:sp>
        <p:nvSpPr>
          <p:cNvPr id="29" name="Rectangle 7"/>
          <p:cNvSpPr>
            <a:spLocks noGrp="1" noChangeArrowheads="1"/>
          </p:cNvSpPr>
          <p:nvPr>
            <p:ph type="sldNum" sz="quarter" idx="12"/>
          </p:nvPr>
        </p:nvSpPr>
        <p:spPr>
          <a:xfrm>
            <a:off x="6553200" y="6248400"/>
            <a:ext cx="1905000" cy="457200"/>
          </a:xfrm>
        </p:spPr>
        <p:txBody>
          <a:bodyPr/>
          <a:lstStyle>
            <a:lvl1pPr>
              <a:defRPr smtClean="0"/>
            </a:lvl1pPr>
          </a:lstStyle>
          <a:p>
            <a:pPr>
              <a:defRPr/>
            </a:pPr>
            <a:fld id="{BF6F947C-E236-E646-8300-CA4AACEA1435}" type="slidenum">
              <a:rPr lang="en-US"/>
              <a:pPr>
                <a:defRPr/>
              </a:pPr>
              <a:t>‹#›</a:t>
            </a:fld>
            <a:endParaRPr lang="en-US"/>
          </a:p>
        </p:txBody>
      </p:sp>
    </p:spTree>
    <p:extLst>
      <p:ext uri="{BB962C8B-B14F-4D97-AF65-F5344CB8AC3E}">
        <p14:creationId xmlns:p14="http://schemas.microsoft.com/office/powerpoint/2010/main" val="4113955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DB111BE0-A8C2-BC47-BFE7-59D51D21981F}" type="slidenum">
              <a:rPr lang="en-US"/>
              <a:pPr>
                <a:defRPr/>
              </a:pPr>
              <a:t>‹#›</a:t>
            </a:fld>
            <a:endParaRPr lang="en-US"/>
          </a:p>
        </p:txBody>
      </p:sp>
    </p:spTree>
    <p:extLst>
      <p:ext uri="{BB962C8B-B14F-4D97-AF65-F5344CB8AC3E}">
        <p14:creationId xmlns:p14="http://schemas.microsoft.com/office/powerpoint/2010/main" val="3192606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B97CE1C4-C592-914A-96C7-88F8FE51B824}" type="slidenum">
              <a:rPr lang="en-US"/>
              <a:pPr>
                <a:defRPr/>
              </a:pPr>
              <a:t>‹#›</a:t>
            </a:fld>
            <a:endParaRPr lang="en-US"/>
          </a:p>
        </p:txBody>
      </p:sp>
    </p:spTree>
    <p:extLst>
      <p:ext uri="{BB962C8B-B14F-4D97-AF65-F5344CB8AC3E}">
        <p14:creationId xmlns:p14="http://schemas.microsoft.com/office/powerpoint/2010/main" val="1146413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413E3604-D0C0-484A-8B34-E08A6DB0C30A}" type="slidenum">
              <a:rPr lang="en-US"/>
              <a:pPr>
                <a:defRPr/>
              </a:pPr>
              <a:t>‹#›</a:t>
            </a:fld>
            <a:endParaRPr lang="en-US"/>
          </a:p>
        </p:txBody>
      </p:sp>
    </p:spTree>
    <p:extLst>
      <p:ext uri="{BB962C8B-B14F-4D97-AF65-F5344CB8AC3E}">
        <p14:creationId xmlns:p14="http://schemas.microsoft.com/office/powerpoint/2010/main" val="1980861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42A1B970-4477-364C-B7A7-B8215D13DF60}" type="slidenum">
              <a:rPr lang="en-US"/>
              <a:pPr>
                <a:defRPr/>
              </a:pPr>
              <a:t>‹#›</a:t>
            </a:fld>
            <a:endParaRPr lang="en-US"/>
          </a:p>
        </p:txBody>
      </p:sp>
    </p:spTree>
    <p:extLst>
      <p:ext uri="{BB962C8B-B14F-4D97-AF65-F5344CB8AC3E}">
        <p14:creationId xmlns:p14="http://schemas.microsoft.com/office/powerpoint/2010/main" val="2841644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86CB8042-9A5B-104B-9921-28EB15083275}" type="slidenum">
              <a:rPr lang="en-US"/>
              <a:pPr>
                <a:defRPr/>
              </a:pPr>
              <a:t>‹#›</a:t>
            </a:fld>
            <a:endParaRPr lang="en-US"/>
          </a:p>
        </p:txBody>
      </p:sp>
    </p:spTree>
    <p:extLst>
      <p:ext uri="{BB962C8B-B14F-4D97-AF65-F5344CB8AC3E}">
        <p14:creationId xmlns:p14="http://schemas.microsoft.com/office/powerpoint/2010/main" val="2167403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D62C8186-49A6-6640-8FF4-A81D68E30305}" type="slidenum">
              <a:rPr lang="en-US"/>
              <a:pPr>
                <a:defRPr/>
              </a:pPr>
              <a:t>‹#›</a:t>
            </a:fld>
            <a:endParaRPr lang="en-US"/>
          </a:p>
        </p:txBody>
      </p:sp>
    </p:spTree>
    <p:extLst>
      <p:ext uri="{BB962C8B-B14F-4D97-AF65-F5344CB8AC3E}">
        <p14:creationId xmlns:p14="http://schemas.microsoft.com/office/powerpoint/2010/main" val="2638730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BA7B429F-6B1E-AD46-82DF-6C8941ADD830}" type="slidenum">
              <a:rPr lang="en-US"/>
              <a:pPr>
                <a:defRPr/>
              </a:pPr>
              <a:t>‹#›</a:t>
            </a:fld>
            <a:endParaRPr lang="en-US"/>
          </a:p>
        </p:txBody>
      </p:sp>
    </p:spTree>
    <p:extLst>
      <p:ext uri="{BB962C8B-B14F-4D97-AF65-F5344CB8AC3E}">
        <p14:creationId xmlns:p14="http://schemas.microsoft.com/office/powerpoint/2010/main" val="3206217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4EB26DAC-4667-0945-8C68-D3C922918AEA}" type="slidenum">
              <a:rPr lang="en-US"/>
              <a:pPr>
                <a:defRPr/>
              </a:pPr>
              <a:t>‹#›</a:t>
            </a:fld>
            <a:endParaRPr lang="en-US"/>
          </a:p>
        </p:txBody>
      </p:sp>
    </p:spTree>
    <p:extLst>
      <p:ext uri="{BB962C8B-B14F-4D97-AF65-F5344CB8AC3E}">
        <p14:creationId xmlns:p14="http://schemas.microsoft.com/office/powerpoint/2010/main" val="3763985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BBC273FE-C1B9-074A-B3F4-52DCA247B303}" type="slidenum">
              <a:rPr lang="en-US"/>
              <a:pPr>
                <a:defRPr/>
              </a:pPr>
              <a:t>‹#›</a:t>
            </a:fld>
            <a:endParaRPr lang="en-US"/>
          </a:p>
        </p:txBody>
      </p:sp>
    </p:spTree>
    <p:extLst>
      <p:ext uri="{BB962C8B-B14F-4D97-AF65-F5344CB8AC3E}">
        <p14:creationId xmlns:p14="http://schemas.microsoft.com/office/powerpoint/2010/main" val="1995684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152400"/>
            <a:ext cx="192405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1975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782837C3-0FF1-304B-B4FF-82E8AB4064DD}" type="slidenum">
              <a:rPr lang="en-US"/>
              <a:pPr>
                <a:defRPr/>
              </a:pPr>
              <a:t>‹#›</a:t>
            </a:fld>
            <a:endParaRPr lang="en-US"/>
          </a:p>
        </p:txBody>
      </p:sp>
    </p:spTree>
    <p:extLst>
      <p:ext uri="{BB962C8B-B14F-4D97-AF65-F5344CB8AC3E}">
        <p14:creationId xmlns:p14="http://schemas.microsoft.com/office/powerpoint/2010/main" val="14321955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Freeform 2"/>
          <p:cNvSpPr>
            <a:spLocks/>
          </p:cNvSpPr>
          <p:nvPr/>
        </p:nvSpPr>
        <p:spPr bwMode="auto">
          <a:xfrm rot="-3172564">
            <a:off x="7777957" y="-15081"/>
            <a:ext cx="1162050" cy="2084387"/>
          </a:xfrm>
          <a:custGeom>
            <a:avLst/>
            <a:gdLst>
              <a:gd name="T0" fmla="*/ 2903 w 2903"/>
              <a:gd name="T1" fmla="*/ 433 h 3686"/>
              <a:gd name="T2" fmla="*/ 2565 w 2903"/>
              <a:gd name="T3" fmla="*/ 80 h 3686"/>
              <a:gd name="T4" fmla="*/ 2241 w 2903"/>
              <a:gd name="T5" fmla="*/ 0 h 3686"/>
              <a:gd name="T6" fmla="*/ 110 w 2903"/>
              <a:gd name="T7" fmla="*/ 2811 h 3686"/>
              <a:gd name="T8" fmla="*/ 110 w 2903"/>
              <a:gd name="T9" fmla="*/ 3228 h 3686"/>
              <a:gd name="T10" fmla="*/ 0 w 2903"/>
              <a:gd name="T11" fmla="*/ 3631 h 3686"/>
              <a:gd name="T12" fmla="*/ 72 w 2903"/>
              <a:gd name="T13" fmla="*/ 3686 h 3686"/>
              <a:gd name="T14" fmla="*/ 441 w 2903"/>
              <a:gd name="T15" fmla="*/ 3355 h 3686"/>
              <a:gd name="T16" fmla="*/ 740 w 2903"/>
              <a:gd name="T17" fmla="*/ 3228 h 3686"/>
              <a:gd name="T18" fmla="*/ 2903 w 2903"/>
              <a:gd name="T19" fmla="*/ 433 h 3686"/>
              <a:gd name="T20" fmla="*/ 2903 w 2903"/>
              <a:gd name="T21" fmla="*/ 433 h 36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27" name="Rectangle 3"/>
          <p:cNvSpPr>
            <a:spLocks noGrp="1" noChangeArrowheads="1"/>
          </p:cNvSpPr>
          <p:nvPr>
            <p:ph type="title"/>
          </p:nvPr>
        </p:nvSpPr>
        <p:spPr bwMode="auto">
          <a:xfrm>
            <a:off x="685800" y="152400"/>
            <a:ext cx="68707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685800" y="1828800"/>
            <a:ext cx="7696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389" name="Rectangle 5"/>
          <p:cNvSpPr>
            <a:spLocks noGrp="1" noChangeArrowheads="1"/>
          </p:cNvSpPr>
          <p:nvPr>
            <p:ph type="dt" sz="half" idx="2"/>
          </p:nvPr>
        </p:nvSpPr>
        <p:spPr bwMode="auto">
          <a:xfrm>
            <a:off x="1371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400" smtClean="0"/>
            </a:lvl1pPr>
          </a:lstStyle>
          <a:p>
            <a:pPr>
              <a:defRPr/>
            </a:pPr>
            <a:endParaRPr lang="en-US"/>
          </a:p>
        </p:txBody>
      </p:sp>
      <p:sp>
        <p:nvSpPr>
          <p:cNvPr id="16390" name="Rectangle 6"/>
          <p:cNvSpPr>
            <a:spLocks noGrp="1" noChangeArrowheads="1"/>
          </p:cNvSpPr>
          <p:nvPr>
            <p:ph type="ftr" sz="quarter" idx="3"/>
          </p:nvPr>
        </p:nvSpPr>
        <p:spPr bwMode="auto">
          <a:xfrm>
            <a:off x="35560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a:defRPr/>
            </a:pPr>
            <a:endParaRPr lang="en-US"/>
          </a:p>
        </p:txBody>
      </p:sp>
      <p:sp>
        <p:nvSpPr>
          <p:cNvPr id="16391" name="Rectangle 7"/>
          <p:cNvSpPr>
            <a:spLocks noGrp="1" noChangeArrowheads="1"/>
          </p:cNvSpPr>
          <p:nvPr>
            <p:ph type="sldNum" sz="quarter" idx="4"/>
          </p:nvPr>
        </p:nvSpPr>
        <p:spPr bwMode="auto">
          <a:xfrm>
            <a:off x="67183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85DAB43C-8FEB-CE47-A60B-AC31D3A7B006}" type="slidenum">
              <a:rPr lang="en-US"/>
              <a:pPr>
                <a:defRPr/>
              </a:pPr>
              <a:t>‹#›</a:t>
            </a:fld>
            <a:endParaRPr lang="en-US"/>
          </a:p>
        </p:txBody>
      </p:sp>
      <p:sp>
        <p:nvSpPr>
          <p:cNvPr id="1032" name="Freeform 8"/>
          <p:cNvSpPr>
            <a:spLocks/>
          </p:cNvSpPr>
          <p:nvPr/>
        </p:nvSpPr>
        <p:spPr bwMode="auto">
          <a:xfrm rot="-3172564">
            <a:off x="7865269" y="24607"/>
            <a:ext cx="1165225" cy="2097087"/>
          </a:xfrm>
          <a:custGeom>
            <a:avLst/>
            <a:gdLst>
              <a:gd name="T0" fmla="*/ 2293 w 2911"/>
              <a:gd name="T1" fmla="*/ 0 h 3703"/>
              <a:gd name="T2" fmla="*/ 130 w 2911"/>
              <a:gd name="T3" fmla="*/ 2835 h 3703"/>
              <a:gd name="T4" fmla="*/ 131 w 2911"/>
              <a:gd name="T5" fmla="*/ 3201 h 3703"/>
              <a:gd name="T6" fmla="*/ 0 w 2911"/>
              <a:gd name="T7" fmla="*/ 3633 h 3703"/>
              <a:gd name="T8" fmla="*/ 50 w 2911"/>
              <a:gd name="T9" fmla="*/ 3703 h 3703"/>
              <a:gd name="T10" fmla="*/ 422 w 2911"/>
              <a:gd name="T11" fmla="*/ 3352 h 3703"/>
              <a:gd name="T12" fmla="*/ 763 w 2911"/>
              <a:gd name="T13" fmla="*/ 3220 h 3703"/>
              <a:gd name="T14" fmla="*/ 2911 w 2911"/>
              <a:gd name="T15" fmla="*/ 428 h 3703"/>
              <a:gd name="T16" fmla="*/ 2589 w 2911"/>
              <a:gd name="T17" fmla="*/ 96 h 3703"/>
              <a:gd name="T18" fmla="*/ 2293 w 2911"/>
              <a:gd name="T19" fmla="*/ 0 h 3703"/>
              <a:gd name="T20" fmla="*/ 2293 w 2911"/>
              <a:gd name="T21" fmla="*/ 0 h 37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3" name="Freeform 9"/>
          <p:cNvSpPr>
            <a:spLocks/>
          </p:cNvSpPr>
          <p:nvPr/>
        </p:nvSpPr>
        <p:spPr bwMode="auto">
          <a:xfrm rot="-3172564">
            <a:off x="7831138" y="192088"/>
            <a:ext cx="1025525" cy="1571625"/>
          </a:xfrm>
          <a:custGeom>
            <a:avLst/>
            <a:gdLst>
              <a:gd name="T0" fmla="*/ 0 w 2561"/>
              <a:gd name="T1" fmla="*/ 2485 h 2777"/>
              <a:gd name="T2" fmla="*/ 432 w 2561"/>
              <a:gd name="T3" fmla="*/ 2553 h 2777"/>
              <a:gd name="T4" fmla="*/ 736 w 2561"/>
              <a:gd name="T5" fmla="*/ 2777 h 2777"/>
              <a:gd name="T6" fmla="*/ 2561 w 2561"/>
              <a:gd name="T7" fmla="*/ 399 h 2777"/>
              <a:gd name="T8" fmla="*/ 2118 w 2561"/>
              <a:gd name="T9" fmla="*/ 82 h 2777"/>
              <a:gd name="T10" fmla="*/ 1898 w 2561"/>
              <a:gd name="T11" fmla="*/ 0 h 2777"/>
              <a:gd name="T12" fmla="*/ 0 w 2561"/>
              <a:gd name="T13" fmla="*/ 2485 h 2777"/>
              <a:gd name="T14" fmla="*/ 0 w 2561"/>
              <a:gd name="T15" fmla="*/ 2485 h 27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61" h="2777">
                <a:moveTo>
                  <a:pt x="0" y="2485"/>
                </a:moveTo>
                <a:lnTo>
                  <a:pt x="432" y="2553"/>
                </a:lnTo>
                <a:lnTo>
                  <a:pt x="736" y="2777"/>
                </a:lnTo>
                <a:lnTo>
                  <a:pt x="2561" y="399"/>
                </a:lnTo>
                <a:lnTo>
                  <a:pt x="2118" y="82"/>
                </a:lnTo>
                <a:lnTo>
                  <a:pt x="1898" y="0"/>
                </a:lnTo>
                <a:lnTo>
                  <a:pt x="0" y="248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34" name="Group 10"/>
          <p:cNvGrpSpPr>
            <a:grpSpLocks/>
          </p:cNvGrpSpPr>
          <p:nvPr/>
        </p:nvGrpSpPr>
        <p:grpSpPr bwMode="auto">
          <a:xfrm>
            <a:off x="7938" y="5540375"/>
            <a:ext cx="1784350" cy="1246188"/>
            <a:chOff x="5" y="3490"/>
            <a:chExt cx="1124" cy="785"/>
          </a:xfrm>
        </p:grpSpPr>
        <p:sp>
          <p:nvSpPr>
            <p:cNvPr id="1051" name="Freeform 11"/>
            <p:cNvSpPr>
              <a:spLocks/>
            </p:cNvSpPr>
            <p:nvPr/>
          </p:nvSpPr>
          <p:spPr bwMode="auto">
            <a:xfrm>
              <a:off x="24" y="3505"/>
              <a:ext cx="1089" cy="649"/>
            </a:xfrm>
            <a:custGeom>
              <a:avLst/>
              <a:gdLst>
                <a:gd name="T0" fmla="*/ 1587 w 2177"/>
                <a:gd name="T1" fmla="*/ 1260 h 1298"/>
                <a:gd name="T2" fmla="*/ 1420 w 2177"/>
                <a:gd name="T3" fmla="*/ 1106 h 1298"/>
                <a:gd name="T4" fmla="*/ 1331 w 2177"/>
                <a:gd name="T5" fmla="*/ 477 h 1298"/>
                <a:gd name="T6" fmla="*/ 2139 w 2177"/>
                <a:gd name="T7" fmla="*/ 330 h 1298"/>
                <a:gd name="T8" fmla="*/ 2177 w 2177"/>
                <a:gd name="T9" fmla="*/ 203 h 1298"/>
                <a:gd name="T10" fmla="*/ 2099 w 2177"/>
                <a:gd name="T11" fmla="*/ 100 h 1298"/>
                <a:gd name="T12" fmla="*/ 1276 w 2177"/>
                <a:gd name="T13" fmla="*/ 211 h 1298"/>
                <a:gd name="T14" fmla="*/ 1219 w 2177"/>
                <a:gd name="T15" fmla="*/ 32 h 1298"/>
                <a:gd name="T16" fmla="*/ 1085 w 2177"/>
                <a:gd name="T17" fmla="*/ 0 h 1298"/>
                <a:gd name="T18" fmla="*/ 958 w 2177"/>
                <a:gd name="T19" fmla="*/ 28 h 1298"/>
                <a:gd name="T20" fmla="*/ 888 w 2177"/>
                <a:gd name="T21" fmla="*/ 106 h 1298"/>
                <a:gd name="T22" fmla="*/ 937 w 2177"/>
                <a:gd name="T23" fmla="*/ 285 h 1298"/>
                <a:gd name="T24" fmla="*/ 660 w 2177"/>
                <a:gd name="T25" fmla="*/ 441 h 1298"/>
                <a:gd name="T26" fmla="*/ 983 w 2177"/>
                <a:gd name="T27" fmla="*/ 473 h 1298"/>
                <a:gd name="T28" fmla="*/ 1112 w 2177"/>
                <a:gd name="T29" fmla="*/ 889 h 1298"/>
                <a:gd name="T30" fmla="*/ 141 w 2177"/>
                <a:gd name="T31" fmla="*/ 469 h 1298"/>
                <a:gd name="T32" fmla="*/ 46 w 2177"/>
                <a:gd name="T33" fmla="*/ 509 h 1298"/>
                <a:gd name="T34" fmla="*/ 0 w 2177"/>
                <a:gd name="T35" fmla="*/ 636 h 1298"/>
                <a:gd name="T36" fmla="*/ 55 w 2177"/>
                <a:gd name="T37" fmla="*/ 779 h 1298"/>
                <a:gd name="T38" fmla="*/ 1139 w 2177"/>
                <a:gd name="T39" fmla="*/ 1288 h 1298"/>
                <a:gd name="T40" fmla="*/ 1378 w 2177"/>
                <a:gd name="T41" fmla="*/ 1256 h 1298"/>
                <a:gd name="T42" fmla="*/ 1570 w 2177"/>
                <a:gd name="T43" fmla="*/ 1298 h 1298"/>
                <a:gd name="T44" fmla="*/ 1587 w 2177"/>
                <a:gd name="T45" fmla="*/ 1260 h 1298"/>
                <a:gd name="T46" fmla="*/ 1587 w 2177"/>
                <a:gd name="T47" fmla="*/ 1260 h 12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2" name="Freeform 12"/>
            <p:cNvSpPr>
              <a:spLocks/>
            </p:cNvSpPr>
            <p:nvPr/>
          </p:nvSpPr>
          <p:spPr bwMode="auto">
            <a:xfrm>
              <a:off x="1022" y="3582"/>
              <a:ext cx="71" cy="129"/>
            </a:xfrm>
            <a:custGeom>
              <a:avLst/>
              <a:gdLst>
                <a:gd name="T0" fmla="*/ 0 w 143"/>
                <a:gd name="T1" fmla="*/ 7 h 258"/>
                <a:gd name="T2" fmla="*/ 120 w 143"/>
                <a:gd name="T3" fmla="*/ 0 h 258"/>
                <a:gd name="T4" fmla="*/ 143 w 143"/>
                <a:gd name="T5" fmla="*/ 233 h 258"/>
                <a:gd name="T6" fmla="*/ 8 w 143"/>
                <a:gd name="T7" fmla="*/ 258 h 258"/>
                <a:gd name="T8" fmla="*/ 0 w 143"/>
                <a:gd name="T9" fmla="*/ 7 h 258"/>
                <a:gd name="T10" fmla="*/ 0 w 143"/>
                <a:gd name="T11" fmla="*/ 7 h 2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3" h="258">
                  <a:moveTo>
                    <a:pt x="0" y="7"/>
                  </a:moveTo>
                  <a:lnTo>
                    <a:pt x="120" y="0"/>
                  </a:lnTo>
                  <a:lnTo>
                    <a:pt x="143" y="233"/>
                  </a:lnTo>
                  <a:lnTo>
                    <a:pt x="8" y="258"/>
                  </a:lnTo>
                  <a:lnTo>
                    <a:pt x="0" y="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3" name="Freeform 13"/>
            <p:cNvSpPr>
              <a:spLocks/>
            </p:cNvSpPr>
            <p:nvPr/>
          </p:nvSpPr>
          <p:spPr bwMode="auto">
            <a:xfrm>
              <a:off x="20" y="3774"/>
              <a:ext cx="792" cy="410"/>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4" name="Freeform 14"/>
            <p:cNvSpPr>
              <a:spLocks/>
            </p:cNvSpPr>
            <p:nvPr/>
          </p:nvSpPr>
          <p:spPr bwMode="auto">
            <a:xfrm>
              <a:off x="129" y="3808"/>
              <a:ext cx="525" cy="374"/>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49" h="747">
                  <a:moveTo>
                    <a:pt x="0" y="325"/>
                  </a:moveTo>
                  <a:lnTo>
                    <a:pt x="922" y="747"/>
                  </a:lnTo>
                  <a:lnTo>
                    <a:pt x="939" y="534"/>
                  </a:lnTo>
                  <a:lnTo>
                    <a:pt x="1049" y="422"/>
                  </a:lnTo>
                  <a:lnTo>
                    <a:pt x="78" y="0"/>
                  </a:lnTo>
                  <a:lnTo>
                    <a:pt x="0" y="127"/>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5" name="Freeform 15"/>
            <p:cNvSpPr>
              <a:spLocks/>
            </p:cNvSpPr>
            <p:nvPr/>
          </p:nvSpPr>
          <p:spPr bwMode="auto">
            <a:xfrm>
              <a:off x="485" y="3532"/>
              <a:ext cx="135" cy="121"/>
            </a:xfrm>
            <a:custGeom>
              <a:avLst/>
              <a:gdLst>
                <a:gd name="T0" fmla="*/ 0 w 272"/>
                <a:gd name="T1" fmla="*/ 28 h 241"/>
                <a:gd name="T2" fmla="*/ 160 w 272"/>
                <a:gd name="T3" fmla="*/ 0 h 241"/>
                <a:gd name="T4" fmla="*/ 251 w 272"/>
                <a:gd name="T5" fmla="*/ 36 h 241"/>
                <a:gd name="T6" fmla="*/ 272 w 272"/>
                <a:gd name="T7" fmla="*/ 139 h 241"/>
                <a:gd name="T8" fmla="*/ 164 w 272"/>
                <a:gd name="T9" fmla="*/ 146 h 241"/>
                <a:gd name="T10" fmla="*/ 32 w 272"/>
                <a:gd name="T11" fmla="*/ 241 h 241"/>
                <a:gd name="T12" fmla="*/ 0 w 272"/>
                <a:gd name="T13" fmla="*/ 28 h 241"/>
                <a:gd name="T14" fmla="*/ 0 w 272"/>
                <a:gd name="T15" fmla="*/ 28 h 2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2" h="241">
                  <a:moveTo>
                    <a:pt x="0" y="28"/>
                  </a:moveTo>
                  <a:lnTo>
                    <a:pt x="160" y="0"/>
                  </a:lnTo>
                  <a:lnTo>
                    <a:pt x="251" y="36"/>
                  </a:lnTo>
                  <a:lnTo>
                    <a:pt x="272" y="139"/>
                  </a:lnTo>
                  <a:lnTo>
                    <a:pt x="164" y="146"/>
                  </a:lnTo>
                  <a:lnTo>
                    <a:pt x="32" y="241"/>
                  </a:lnTo>
                  <a:lnTo>
                    <a:pt x="0" y="28"/>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6" name="Freeform 16"/>
            <p:cNvSpPr>
              <a:spLocks/>
            </p:cNvSpPr>
            <p:nvPr/>
          </p:nvSpPr>
          <p:spPr bwMode="auto">
            <a:xfrm>
              <a:off x="641" y="4163"/>
              <a:ext cx="76" cy="112"/>
            </a:xfrm>
            <a:custGeom>
              <a:avLst/>
              <a:gdLst>
                <a:gd name="T0" fmla="*/ 152 w 152"/>
                <a:gd name="T1" fmla="*/ 4 h 224"/>
                <a:gd name="T2" fmla="*/ 152 w 152"/>
                <a:gd name="T3" fmla="*/ 224 h 224"/>
                <a:gd name="T4" fmla="*/ 0 w 152"/>
                <a:gd name="T5" fmla="*/ 8 h 224"/>
                <a:gd name="T6" fmla="*/ 72 w 152"/>
                <a:gd name="T7" fmla="*/ 0 h 224"/>
                <a:gd name="T8" fmla="*/ 152 w 152"/>
                <a:gd name="T9" fmla="*/ 4 h 224"/>
                <a:gd name="T10" fmla="*/ 152 w 152"/>
                <a:gd name="T11" fmla="*/ 4 h 2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2" h="224">
                  <a:moveTo>
                    <a:pt x="152" y="4"/>
                  </a:moveTo>
                  <a:lnTo>
                    <a:pt x="152" y="224"/>
                  </a:lnTo>
                  <a:lnTo>
                    <a:pt x="0" y="8"/>
                  </a:lnTo>
                  <a:lnTo>
                    <a:pt x="72" y="0"/>
                  </a:lnTo>
                  <a:lnTo>
                    <a:pt x="152" y="4"/>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7" name="Freeform 17"/>
            <p:cNvSpPr>
              <a:spLocks/>
            </p:cNvSpPr>
            <p:nvPr/>
          </p:nvSpPr>
          <p:spPr bwMode="auto">
            <a:xfrm>
              <a:off x="504" y="3607"/>
              <a:ext cx="193" cy="383"/>
            </a:xfrm>
            <a:custGeom>
              <a:avLst/>
              <a:gdLst>
                <a:gd name="T0" fmla="*/ 0 w 386"/>
                <a:gd name="T1" fmla="*/ 80 h 764"/>
                <a:gd name="T2" fmla="*/ 87 w 386"/>
                <a:gd name="T3" fmla="*/ 0 h 764"/>
                <a:gd name="T4" fmla="*/ 232 w 386"/>
                <a:gd name="T5" fmla="*/ 6 h 764"/>
                <a:gd name="T6" fmla="*/ 386 w 386"/>
                <a:gd name="T7" fmla="*/ 764 h 764"/>
                <a:gd name="T8" fmla="*/ 279 w 386"/>
                <a:gd name="T9" fmla="*/ 720 h 764"/>
                <a:gd name="T10" fmla="*/ 152 w 386"/>
                <a:gd name="T11" fmla="*/ 677 h 764"/>
                <a:gd name="T12" fmla="*/ 0 w 386"/>
                <a:gd name="T13" fmla="*/ 80 h 764"/>
                <a:gd name="T14" fmla="*/ 0 w 386"/>
                <a:gd name="T15" fmla="*/ 80 h 7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86" h="764">
                  <a:moveTo>
                    <a:pt x="0" y="80"/>
                  </a:moveTo>
                  <a:lnTo>
                    <a:pt x="87" y="0"/>
                  </a:lnTo>
                  <a:lnTo>
                    <a:pt x="232" y="6"/>
                  </a:lnTo>
                  <a:lnTo>
                    <a:pt x="386" y="764"/>
                  </a:lnTo>
                  <a:lnTo>
                    <a:pt x="279" y="720"/>
                  </a:lnTo>
                  <a:lnTo>
                    <a:pt x="152" y="677"/>
                  </a:lnTo>
                  <a:lnTo>
                    <a:pt x="0" y="8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8" name="Freeform 18"/>
            <p:cNvSpPr>
              <a:spLocks/>
            </p:cNvSpPr>
            <p:nvPr/>
          </p:nvSpPr>
          <p:spPr bwMode="auto">
            <a:xfrm>
              <a:off x="668" y="3590"/>
              <a:ext cx="364" cy="174"/>
            </a:xfrm>
            <a:custGeom>
              <a:avLst/>
              <a:gdLst>
                <a:gd name="T0" fmla="*/ 692 w 728"/>
                <a:gd name="T1" fmla="*/ 0 h 348"/>
                <a:gd name="T2" fmla="*/ 0 w 728"/>
                <a:gd name="T3" fmla="*/ 106 h 348"/>
                <a:gd name="T4" fmla="*/ 28 w 728"/>
                <a:gd name="T5" fmla="*/ 348 h 348"/>
                <a:gd name="T6" fmla="*/ 715 w 728"/>
                <a:gd name="T7" fmla="*/ 237 h 348"/>
                <a:gd name="T8" fmla="*/ 728 w 728"/>
                <a:gd name="T9" fmla="*/ 43 h 348"/>
                <a:gd name="T10" fmla="*/ 692 w 728"/>
                <a:gd name="T11" fmla="*/ 0 h 348"/>
                <a:gd name="T12" fmla="*/ 692 w 728"/>
                <a:gd name="T13" fmla="*/ 0 h 3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28" h="348">
                  <a:moveTo>
                    <a:pt x="692" y="0"/>
                  </a:moveTo>
                  <a:lnTo>
                    <a:pt x="0" y="106"/>
                  </a:lnTo>
                  <a:lnTo>
                    <a:pt x="28" y="348"/>
                  </a:lnTo>
                  <a:lnTo>
                    <a:pt x="715" y="237"/>
                  </a:lnTo>
                  <a:lnTo>
                    <a:pt x="728" y="43"/>
                  </a:lnTo>
                  <a:lnTo>
                    <a:pt x="692"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9" name="Freeform 19"/>
            <p:cNvSpPr>
              <a:spLocks/>
            </p:cNvSpPr>
            <p:nvPr/>
          </p:nvSpPr>
          <p:spPr bwMode="auto">
            <a:xfrm>
              <a:off x="347" y="3693"/>
              <a:ext cx="156" cy="67"/>
            </a:xfrm>
            <a:custGeom>
              <a:avLst/>
              <a:gdLst>
                <a:gd name="T0" fmla="*/ 272 w 312"/>
                <a:gd name="T1" fmla="*/ 0 h 135"/>
                <a:gd name="T2" fmla="*/ 0 w 312"/>
                <a:gd name="T3" fmla="*/ 78 h 135"/>
                <a:gd name="T4" fmla="*/ 312 w 312"/>
                <a:gd name="T5" fmla="*/ 135 h 135"/>
                <a:gd name="T6" fmla="*/ 272 w 312"/>
                <a:gd name="T7" fmla="*/ 0 h 135"/>
                <a:gd name="T8" fmla="*/ 272 w 312"/>
                <a:gd name="T9" fmla="*/ 0 h 1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2" h="135">
                  <a:moveTo>
                    <a:pt x="272" y="0"/>
                  </a:moveTo>
                  <a:lnTo>
                    <a:pt x="0" y="78"/>
                  </a:lnTo>
                  <a:lnTo>
                    <a:pt x="312" y="135"/>
                  </a:lnTo>
                  <a:lnTo>
                    <a:pt x="27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0" name="Group 20"/>
            <p:cNvGrpSpPr>
              <a:grpSpLocks/>
            </p:cNvGrpSpPr>
            <p:nvPr userDrawn="1"/>
          </p:nvGrpSpPr>
          <p:grpSpPr bwMode="auto">
            <a:xfrm>
              <a:off x="5" y="3490"/>
              <a:ext cx="1124" cy="780"/>
              <a:chOff x="5" y="3490"/>
              <a:chExt cx="1124" cy="780"/>
            </a:xfrm>
          </p:grpSpPr>
          <p:grpSp>
            <p:nvGrpSpPr>
              <p:cNvPr id="1061" name="Group 21"/>
              <p:cNvGrpSpPr>
                <a:grpSpLocks/>
              </p:cNvGrpSpPr>
              <p:nvPr userDrawn="1"/>
            </p:nvGrpSpPr>
            <p:grpSpPr bwMode="auto">
              <a:xfrm>
                <a:off x="499" y="3562"/>
                <a:ext cx="548" cy="708"/>
                <a:chOff x="499" y="3562"/>
                <a:chExt cx="548" cy="708"/>
              </a:xfrm>
            </p:grpSpPr>
            <p:sp>
              <p:nvSpPr>
                <p:cNvPr id="1074" name="Freeform 22"/>
                <p:cNvSpPr>
                  <a:spLocks/>
                </p:cNvSpPr>
                <p:nvPr/>
              </p:nvSpPr>
              <p:spPr bwMode="auto">
                <a:xfrm>
                  <a:off x="499" y="3587"/>
                  <a:ext cx="157" cy="87"/>
                </a:xfrm>
                <a:custGeom>
                  <a:avLst/>
                  <a:gdLst>
                    <a:gd name="T0" fmla="*/ 0 w 313"/>
                    <a:gd name="T1" fmla="*/ 107 h 175"/>
                    <a:gd name="T2" fmla="*/ 114 w 313"/>
                    <a:gd name="T3" fmla="*/ 10 h 175"/>
                    <a:gd name="T4" fmla="*/ 213 w 313"/>
                    <a:gd name="T5" fmla="*/ 0 h 175"/>
                    <a:gd name="T6" fmla="*/ 292 w 313"/>
                    <a:gd name="T7" fmla="*/ 27 h 175"/>
                    <a:gd name="T8" fmla="*/ 313 w 313"/>
                    <a:gd name="T9" fmla="*/ 91 h 175"/>
                    <a:gd name="T10" fmla="*/ 167 w 313"/>
                    <a:gd name="T11" fmla="*/ 67 h 175"/>
                    <a:gd name="T12" fmla="*/ 74 w 313"/>
                    <a:gd name="T13" fmla="*/ 101 h 175"/>
                    <a:gd name="T14" fmla="*/ 13 w 313"/>
                    <a:gd name="T15" fmla="*/ 175 h 175"/>
                    <a:gd name="T16" fmla="*/ 0 w 313"/>
                    <a:gd name="T17" fmla="*/ 107 h 175"/>
                    <a:gd name="T18" fmla="*/ 0 w 313"/>
                    <a:gd name="T19" fmla="*/ 107 h 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5" name="Freeform 23"/>
                <p:cNvSpPr>
                  <a:spLocks/>
                </p:cNvSpPr>
                <p:nvPr/>
              </p:nvSpPr>
              <p:spPr bwMode="auto">
                <a:xfrm>
                  <a:off x="636" y="4137"/>
                  <a:ext cx="115" cy="133"/>
                </a:xfrm>
                <a:custGeom>
                  <a:avLst/>
                  <a:gdLst>
                    <a:gd name="T0" fmla="*/ 0 w 230"/>
                    <a:gd name="T1" fmla="*/ 40 h 266"/>
                    <a:gd name="T2" fmla="*/ 160 w 230"/>
                    <a:gd name="T3" fmla="*/ 266 h 266"/>
                    <a:gd name="T4" fmla="*/ 230 w 230"/>
                    <a:gd name="T5" fmla="*/ 251 h 266"/>
                    <a:gd name="T6" fmla="*/ 223 w 230"/>
                    <a:gd name="T7" fmla="*/ 17 h 266"/>
                    <a:gd name="T8" fmla="*/ 166 w 230"/>
                    <a:gd name="T9" fmla="*/ 0 h 266"/>
                    <a:gd name="T10" fmla="*/ 179 w 230"/>
                    <a:gd name="T11" fmla="*/ 197 h 266"/>
                    <a:gd name="T12" fmla="*/ 71 w 230"/>
                    <a:gd name="T13" fmla="*/ 4 h 266"/>
                    <a:gd name="T14" fmla="*/ 0 w 230"/>
                    <a:gd name="T15" fmla="*/ 40 h 266"/>
                    <a:gd name="T16" fmla="*/ 0 w 230"/>
                    <a:gd name="T17" fmla="*/ 40 h 2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0" h="266">
                      <a:moveTo>
                        <a:pt x="0" y="40"/>
                      </a:moveTo>
                      <a:lnTo>
                        <a:pt x="160" y="266"/>
                      </a:lnTo>
                      <a:lnTo>
                        <a:pt x="230" y="251"/>
                      </a:lnTo>
                      <a:lnTo>
                        <a:pt x="223" y="17"/>
                      </a:lnTo>
                      <a:lnTo>
                        <a:pt x="166" y="0"/>
                      </a:lnTo>
                      <a:lnTo>
                        <a:pt x="179" y="197"/>
                      </a:lnTo>
                      <a:lnTo>
                        <a:pt x="71" y="4"/>
                      </a:lnTo>
                      <a:lnTo>
                        <a:pt x="0" y="4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6" name="Freeform 24"/>
                <p:cNvSpPr>
                  <a:spLocks/>
                </p:cNvSpPr>
                <p:nvPr/>
              </p:nvSpPr>
              <p:spPr bwMode="auto">
                <a:xfrm>
                  <a:off x="1004" y="3562"/>
                  <a:ext cx="43" cy="117"/>
                </a:xfrm>
                <a:custGeom>
                  <a:avLst/>
                  <a:gdLst>
                    <a:gd name="T0" fmla="*/ 0 w 87"/>
                    <a:gd name="T1" fmla="*/ 19 h 234"/>
                    <a:gd name="T2" fmla="*/ 36 w 87"/>
                    <a:gd name="T3" fmla="*/ 93 h 234"/>
                    <a:gd name="T4" fmla="*/ 44 w 87"/>
                    <a:gd name="T5" fmla="*/ 154 h 234"/>
                    <a:gd name="T6" fmla="*/ 27 w 87"/>
                    <a:gd name="T7" fmla="*/ 234 h 234"/>
                    <a:gd name="T8" fmla="*/ 80 w 87"/>
                    <a:gd name="T9" fmla="*/ 220 h 234"/>
                    <a:gd name="T10" fmla="*/ 87 w 87"/>
                    <a:gd name="T11" fmla="*/ 116 h 234"/>
                    <a:gd name="T12" fmla="*/ 46 w 87"/>
                    <a:gd name="T13" fmla="*/ 0 h 234"/>
                    <a:gd name="T14" fmla="*/ 0 w 87"/>
                    <a:gd name="T15" fmla="*/ 19 h 234"/>
                    <a:gd name="T16" fmla="*/ 0 w 87"/>
                    <a:gd name="T17" fmla="*/ 19 h 2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7" h="234">
                      <a:moveTo>
                        <a:pt x="0" y="19"/>
                      </a:moveTo>
                      <a:lnTo>
                        <a:pt x="36" y="93"/>
                      </a:lnTo>
                      <a:lnTo>
                        <a:pt x="44" y="154"/>
                      </a:lnTo>
                      <a:lnTo>
                        <a:pt x="27" y="234"/>
                      </a:lnTo>
                      <a:lnTo>
                        <a:pt x="80" y="220"/>
                      </a:lnTo>
                      <a:lnTo>
                        <a:pt x="87" y="116"/>
                      </a:lnTo>
                      <a:lnTo>
                        <a:pt x="46" y="0"/>
                      </a:lnTo>
                      <a:lnTo>
                        <a:pt x="0" y="1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062" name="Freeform 25"/>
              <p:cNvSpPr>
                <a:spLocks/>
              </p:cNvSpPr>
              <p:nvPr/>
            </p:nvSpPr>
            <p:spPr bwMode="auto">
              <a:xfrm>
                <a:off x="76" y="3732"/>
                <a:ext cx="595" cy="250"/>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90" h="500">
                    <a:moveTo>
                      <a:pt x="100" y="0"/>
                    </a:moveTo>
                    <a:lnTo>
                      <a:pt x="1190" y="490"/>
                    </a:lnTo>
                    <a:lnTo>
                      <a:pt x="1076" y="500"/>
                    </a:lnTo>
                    <a:lnTo>
                      <a:pt x="0" y="27"/>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3" name="Freeform 26"/>
              <p:cNvSpPr>
                <a:spLocks/>
              </p:cNvSpPr>
              <p:nvPr/>
            </p:nvSpPr>
            <p:spPr bwMode="auto">
              <a:xfrm>
                <a:off x="260" y="3886"/>
                <a:ext cx="244" cy="148"/>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4" name="Freeform 27"/>
              <p:cNvSpPr>
                <a:spLocks/>
              </p:cNvSpPr>
              <p:nvPr/>
            </p:nvSpPr>
            <p:spPr bwMode="auto">
              <a:xfrm>
                <a:off x="565" y="3680"/>
                <a:ext cx="107" cy="238"/>
              </a:xfrm>
              <a:custGeom>
                <a:avLst/>
                <a:gdLst>
                  <a:gd name="T0" fmla="*/ 24 w 213"/>
                  <a:gd name="T1" fmla="*/ 0 h 478"/>
                  <a:gd name="T2" fmla="*/ 91 w 213"/>
                  <a:gd name="T3" fmla="*/ 25 h 478"/>
                  <a:gd name="T4" fmla="*/ 80 w 213"/>
                  <a:gd name="T5" fmla="*/ 192 h 478"/>
                  <a:gd name="T6" fmla="*/ 106 w 213"/>
                  <a:gd name="T7" fmla="*/ 327 h 478"/>
                  <a:gd name="T8" fmla="*/ 213 w 213"/>
                  <a:gd name="T9" fmla="*/ 451 h 478"/>
                  <a:gd name="T10" fmla="*/ 97 w 213"/>
                  <a:gd name="T11" fmla="*/ 478 h 478"/>
                  <a:gd name="T12" fmla="*/ 30 w 213"/>
                  <a:gd name="T13" fmla="*/ 344 h 478"/>
                  <a:gd name="T14" fmla="*/ 0 w 213"/>
                  <a:gd name="T15" fmla="*/ 57 h 478"/>
                  <a:gd name="T16" fmla="*/ 24 w 213"/>
                  <a:gd name="T17" fmla="*/ 0 h 478"/>
                  <a:gd name="T18" fmla="*/ 24 w 213"/>
                  <a:gd name="T19" fmla="*/ 0 h 47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65" name="Group 28"/>
              <p:cNvGrpSpPr>
                <a:grpSpLocks/>
              </p:cNvGrpSpPr>
              <p:nvPr userDrawn="1"/>
            </p:nvGrpSpPr>
            <p:grpSpPr bwMode="auto">
              <a:xfrm>
                <a:off x="5" y="3490"/>
                <a:ext cx="1124" cy="678"/>
                <a:chOff x="5" y="3490"/>
                <a:chExt cx="1124" cy="678"/>
              </a:xfrm>
            </p:grpSpPr>
            <p:sp>
              <p:nvSpPr>
                <p:cNvPr id="1066" name="Freeform 29"/>
                <p:cNvSpPr>
                  <a:spLocks/>
                </p:cNvSpPr>
                <p:nvPr/>
              </p:nvSpPr>
              <p:spPr bwMode="auto">
                <a:xfrm>
                  <a:off x="669" y="4048"/>
                  <a:ext cx="75" cy="87"/>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0" h="173">
                      <a:moveTo>
                        <a:pt x="110" y="0"/>
                      </a:moveTo>
                      <a:lnTo>
                        <a:pt x="40" y="66"/>
                      </a:lnTo>
                      <a:lnTo>
                        <a:pt x="0" y="173"/>
                      </a:lnTo>
                      <a:lnTo>
                        <a:pt x="80" y="160"/>
                      </a:lnTo>
                      <a:lnTo>
                        <a:pt x="103" y="84"/>
                      </a:lnTo>
                      <a:lnTo>
                        <a:pt x="150" y="27"/>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7" name="Freeform 30"/>
                <p:cNvSpPr>
                  <a:spLocks/>
                </p:cNvSpPr>
                <p:nvPr/>
              </p:nvSpPr>
              <p:spPr bwMode="auto">
                <a:xfrm>
                  <a:off x="5" y="3728"/>
                  <a:ext cx="842" cy="440"/>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8" name="Freeform 31"/>
                <p:cNvSpPr>
                  <a:spLocks/>
                </p:cNvSpPr>
                <p:nvPr/>
              </p:nvSpPr>
              <p:spPr bwMode="auto">
                <a:xfrm>
                  <a:off x="106" y="3770"/>
                  <a:ext cx="80" cy="167"/>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0" h="335">
                      <a:moveTo>
                        <a:pt x="116" y="0"/>
                      </a:moveTo>
                      <a:lnTo>
                        <a:pt x="19" y="106"/>
                      </a:lnTo>
                      <a:lnTo>
                        <a:pt x="0" y="230"/>
                      </a:lnTo>
                      <a:lnTo>
                        <a:pt x="33" y="314"/>
                      </a:lnTo>
                      <a:lnTo>
                        <a:pt x="94" y="335"/>
                      </a:lnTo>
                      <a:lnTo>
                        <a:pt x="76" y="154"/>
                      </a:lnTo>
                      <a:lnTo>
                        <a:pt x="160" y="17"/>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69" name="Freeform 32"/>
                <p:cNvSpPr>
                  <a:spLocks/>
                </p:cNvSpPr>
                <p:nvPr/>
              </p:nvSpPr>
              <p:spPr bwMode="auto">
                <a:xfrm>
                  <a:off x="449" y="3490"/>
                  <a:ext cx="322" cy="594"/>
                </a:xfrm>
                <a:custGeom>
                  <a:avLst/>
                  <a:gdLst>
                    <a:gd name="T0" fmla="*/ 218 w 642"/>
                    <a:gd name="T1" fmla="*/ 896 h 1188"/>
                    <a:gd name="T2" fmla="*/ 0 w 642"/>
                    <a:gd name="T3" fmla="*/ 124 h 1188"/>
                    <a:gd name="T4" fmla="*/ 81 w 642"/>
                    <a:gd name="T5" fmla="*/ 38 h 1188"/>
                    <a:gd name="T6" fmla="*/ 258 w 642"/>
                    <a:gd name="T7" fmla="*/ 0 h 1188"/>
                    <a:gd name="T8" fmla="*/ 399 w 642"/>
                    <a:gd name="T9" fmla="*/ 57 h 1188"/>
                    <a:gd name="T10" fmla="*/ 642 w 642"/>
                    <a:gd name="T11" fmla="*/ 1188 h 1188"/>
                    <a:gd name="T12" fmla="*/ 555 w 642"/>
                    <a:gd name="T13" fmla="*/ 1091 h 1188"/>
                    <a:gd name="T14" fmla="*/ 355 w 642"/>
                    <a:gd name="T15" fmla="*/ 97 h 1188"/>
                    <a:gd name="T16" fmla="*/ 226 w 642"/>
                    <a:gd name="T17" fmla="*/ 61 h 1188"/>
                    <a:gd name="T18" fmla="*/ 119 w 642"/>
                    <a:gd name="T19" fmla="*/ 74 h 1188"/>
                    <a:gd name="T20" fmla="*/ 76 w 642"/>
                    <a:gd name="T21" fmla="*/ 141 h 1188"/>
                    <a:gd name="T22" fmla="*/ 306 w 642"/>
                    <a:gd name="T23" fmla="*/ 924 h 1188"/>
                    <a:gd name="T24" fmla="*/ 218 w 642"/>
                    <a:gd name="T25" fmla="*/ 896 h 1188"/>
                    <a:gd name="T26" fmla="*/ 218 w 642"/>
                    <a:gd name="T27" fmla="*/ 896 h 11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0" name="Freeform 33"/>
                <p:cNvSpPr>
                  <a:spLocks/>
                </p:cNvSpPr>
                <p:nvPr/>
              </p:nvSpPr>
              <p:spPr bwMode="auto">
                <a:xfrm>
                  <a:off x="578" y="3650"/>
                  <a:ext cx="96" cy="252"/>
                </a:xfrm>
                <a:custGeom>
                  <a:avLst/>
                  <a:gdLst>
                    <a:gd name="T0" fmla="*/ 0 w 192"/>
                    <a:gd name="T1" fmla="*/ 27 h 504"/>
                    <a:gd name="T2" fmla="*/ 76 w 192"/>
                    <a:gd name="T3" fmla="*/ 194 h 504"/>
                    <a:gd name="T4" fmla="*/ 113 w 192"/>
                    <a:gd name="T5" fmla="*/ 318 h 504"/>
                    <a:gd name="T6" fmla="*/ 116 w 192"/>
                    <a:gd name="T7" fmla="*/ 504 h 504"/>
                    <a:gd name="T8" fmla="*/ 192 w 192"/>
                    <a:gd name="T9" fmla="*/ 504 h 504"/>
                    <a:gd name="T10" fmla="*/ 187 w 192"/>
                    <a:gd name="T11" fmla="*/ 360 h 504"/>
                    <a:gd name="T12" fmla="*/ 162 w 192"/>
                    <a:gd name="T13" fmla="*/ 208 h 504"/>
                    <a:gd name="T14" fmla="*/ 99 w 192"/>
                    <a:gd name="T15" fmla="*/ 59 h 504"/>
                    <a:gd name="T16" fmla="*/ 63 w 192"/>
                    <a:gd name="T17" fmla="*/ 0 h 504"/>
                    <a:gd name="T18" fmla="*/ 0 w 192"/>
                    <a:gd name="T19" fmla="*/ 27 h 504"/>
                    <a:gd name="T20" fmla="*/ 0 w 192"/>
                    <a:gd name="T21" fmla="*/ 27 h 5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1" name="Freeform 34"/>
                <p:cNvSpPr>
                  <a:spLocks/>
                </p:cNvSpPr>
                <p:nvPr/>
              </p:nvSpPr>
              <p:spPr bwMode="auto">
                <a:xfrm>
                  <a:off x="328" y="3630"/>
                  <a:ext cx="195" cy="135"/>
                </a:xfrm>
                <a:custGeom>
                  <a:avLst/>
                  <a:gdLst>
                    <a:gd name="T0" fmla="*/ 297 w 390"/>
                    <a:gd name="T1" fmla="*/ 0 h 269"/>
                    <a:gd name="T2" fmla="*/ 257 w 390"/>
                    <a:gd name="T3" fmla="*/ 17 h 269"/>
                    <a:gd name="T4" fmla="*/ 253 w 390"/>
                    <a:gd name="T5" fmla="*/ 66 h 269"/>
                    <a:gd name="T6" fmla="*/ 0 w 390"/>
                    <a:gd name="T7" fmla="*/ 169 h 269"/>
                    <a:gd name="T8" fmla="*/ 0 w 390"/>
                    <a:gd name="T9" fmla="*/ 222 h 269"/>
                    <a:gd name="T10" fmla="*/ 284 w 390"/>
                    <a:gd name="T11" fmla="*/ 226 h 269"/>
                    <a:gd name="T12" fmla="*/ 320 w 390"/>
                    <a:gd name="T13" fmla="*/ 269 h 269"/>
                    <a:gd name="T14" fmla="*/ 390 w 390"/>
                    <a:gd name="T15" fmla="*/ 266 h 269"/>
                    <a:gd name="T16" fmla="*/ 383 w 390"/>
                    <a:gd name="T17" fmla="*/ 190 h 269"/>
                    <a:gd name="T18" fmla="*/ 116 w 390"/>
                    <a:gd name="T19" fmla="*/ 176 h 269"/>
                    <a:gd name="T20" fmla="*/ 333 w 390"/>
                    <a:gd name="T21" fmla="*/ 89 h 269"/>
                    <a:gd name="T22" fmla="*/ 297 w 390"/>
                    <a:gd name="T23" fmla="*/ 0 h 269"/>
                    <a:gd name="T24" fmla="*/ 297 w 390"/>
                    <a:gd name="T25" fmla="*/ 0 h 2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2" name="Freeform 35"/>
                <p:cNvSpPr>
                  <a:spLocks/>
                </p:cNvSpPr>
                <p:nvPr/>
              </p:nvSpPr>
              <p:spPr bwMode="auto">
                <a:xfrm>
                  <a:off x="658" y="3538"/>
                  <a:ext cx="471" cy="212"/>
                </a:xfrm>
                <a:custGeom>
                  <a:avLst/>
                  <a:gdLst>
                    <a:gd name="T0" fmla="*/ 0 w 941"/>
                    <a:gd name="T1" fmla="*/ 131 h 424"/>
                    <a:gd name="T2" fmla="*/ 863 w 941"/>
                    <a:gd name="T3" fmla="*/ 0 h 424"/>
                    <a:gd name="T4" fmla="*/ 926 w 941"/>
                    <a:gd name="T5" fmla="*/ 78 h 424"/>
                    <a:gd name="T6" fmla="*/ 941 w 941"/>
                    <a:gd name="T7" fmla="*/ 181 h 424"/>
                    <a:gd name="T8" fmla="*/ 903 w 941"/>
                    <a:gd name="T9" fmla="*/ 282 h 424"/>
                    <a:gd name="T10" fmla="*/ 57 w 941"/>
                    <a:gd name="T11" fmla="*/ 424 h 424"/>
                    <a:gd name="T12" fmla="*/ 53 w 941"/>
                    <a:gd name="T13" fmla="*/ 384 h 424"/>
                    <a:gd name="T14" fmla="*/ 863 w 941"/>
                    <a:gd name="T15" fmla="*/ 242 h 424"/>
                    <a:gd name="T16" fmla="*/ 893 w 941"/>
                    <a:gd name="T17" fmla="*/ 145 h 424"/>
                    <a:gd name="T18" fmla="*/ 840 w 941"/>
                    <a:gd name="T19" fmla="*/ 57 h 424"/>
                    <a:gd name="T20" fmla="*/ 0 w 941"/>
                    <a:gd name="T21" fmla="*/ 185 h 424"/>
                    <a:gd name="T22" fmla="*/ 0 w 941"/>
                    <a:gd name="T23" fmla="*/ 131 h 424"/>
                    <a:gd name="T24" fmla="*/ 0 w 941"/>
                    <a:gd name="T25" fmla="*/ 131 h 4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73" name="Freeform 36"/>
                <p:cNvSpPr>
                  <a:spLocks/>
                </p:cNvSpPr>
                <p:nvPr/>
              </p:nvSpPr>
              <p:spPr bwMode="auto">
                <a:xfrm>
                  <a:off x="717" y="3606"/>
                  <a:ext cx="245" cy="86"/>
                </a:xfrm>
                <a:custGeom>
                  <a:avLst/>
                  <a:gdLst>
                    <a:gd name="T0" fmla="*/ 0 w 488"/>
                    <a:gd name="T1" fmla="*/ 126 h 173"/>
                    <a:gd name="T2" fmla="*/ 66 w 488"/>
                    <a:gd name="T3" fmla="*/ 173 h 173"/>
                    <a:gd name="T4" fmla="*/ 222 w 488"/>
                    <a:gd name="T5" fmla="*/ 166 h 173"/>
                    <a:gd name="T6" fmla="*/ 418 w 488"/>
                    <a:gd name="T7" fmla="*/ 116 h 173"/>
                    <a:gd name="T8" fmla="*/ 488 w 488"/>
                    <a:gd name="T9" fmla="*/ 42 h 173"/>
                    <a:gd name="T10" fmla="*/ 443 w 488"/>
                    <a:gd name="T11" fmla="*/ 2 h 173"/>
                    <a:gd name="T12" fmla="*/ 253 w 488"/>
                    <a:gd name="T13" fmla="*/ 0 h 173"/>
                    <a:gd name="T14" fmla="*/ 110 w 488"/>
                    <a:gd name="T15" fmla="*/ 12 h 173"/>
                    <a:gd name="T16" fmla="*/ 15 w 488"/>
                    <a:gd name="T17" fmla="*/ 76 h 173"/>
                    <a:gd name="T18" fmla="*/ 112 w 488"/>
                    <a:gd name="T19" fmla="*/ 95 h 173"/>
                    <a:gd name="T20" fmla="*/ 275 w 488"/>
                    <a:gd name="T21" fmla="*/ 53 h 173"/>
                    <a:gd name="T22" fmla="*/ 416 w 488"/>
                    <a:gd name="T23" fmla="*/ 53 h 173"/>
                    <a:gd name="T24" fmla="*/ 268 w 488"/>
                    <a:gd name="T25" fmla="*/ 110 h 173"/>
                    <a:gd name="T26" fmla="*/ 142 w 488"/>
                    <a:gd name="T27" fmla="*/ 126 h 173"/>
                    <a:gd name="T28" fmla="*/ 0 w 488"/>
                    <a:gd name="T29" fmla="*/ 126 h 173"/>
                    <a:gd name="T30" fmla="*/ 0 w 488"/>
                    <a:gd name="T31" fmla="*/ 126 h 17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grpSp>
        <p:nvGrpSpPr>
          <p:cNvPr id="1035" name="Group 37"/>
          <p:cNvGrpSpPr>
            <a:grpSpLocks/>
          </p:cNvGrpSpPr>
          <p:nvPr/>
        </p:nvGrpSpPr>
        <p:grpSpPr bwMode="auto">
          <a:xfrm>
            <a:off x="8680450" y="2116138"/>
            <a:ext cx="385763" cy="4308475"/>
            <a:chOff x="5468" y="1333"/>
            <a:chExt cx="243" cy="2714"/>
          </a:xfrm>
        </p:grpSpPr>
        <p:sp>
          <p:nvSpPr>
            <p:cNvPr id="1049" name="Freeform 38"/>
            <p:cNvSpPr>
              <a:spLocks/>
            </p:cNvSpPr>
            <p:nvPr/>
          </p:nvSpPr>
          <p:spPr bwMode="auto">
            <a:xfrm flipH="1">
              <a:off x="5468" y="2620"/>
              <a:ext cx="205" cy="1427"/>
            </a:xfrm>
            <a:custGeom>
              <a:avLst/>
              <a:gdLst>
                <a:gd name="T0" fmla="*/ 692 w 772"/>
                <a:gd name="T1" fmla="*/ 3156 h 3266"/>
                <a:gd name="T2" fmla="*/ 380 w 772"/>
                <a:gd name="T3" fmla="*/ 2945 h 3266"/>
                <a:gd name="T4" fmla="*/ 319 w 772"/>
                <a:gd name="T5" fmla="*/ 2783 h 3266"/>
                <a:gd name="T6" fmla="*/ 371 w 772"/>
                <a:gd name="T7" fmla="*/ 2542 h 3266"/>
                <a:gd name="T8" fmla="*/ 591 w 772"/>
                <a:gd name="T9" fmla="*/ 2251 h 3266"/>
                <a:gd name="T10" fmla="*/ 641 w 772"/>
                <a:gd name="T11" fmla="*/ 2070 h 3266"/>
                <a:gd name="T12" fmla="*/ 591 w 772"/>
                <a:gd name="T13" fmla="*/ 1948 h 3266"/>
                <a:gd name="T14" fmla="*/ 401 w 772"/>
                <a:gd name="T15" fmla="*/ 1859 h 3266"/>
                <a:gd name="T16" fmla="*/ 361 w 772"/>
                <a:gd name="T17" fmla="*/ 1747 h 3266"/>
                <a:gd name="T18" fmla="*/ 430 w 772"/>
                <a:gd name="T19" fmla="*/ 1587 h 3266"/>
                <a:gd name="T20" fmla="*/ 741 w 772"/>
                <a:gd name="T21" fmla="*/ 1156 h 3266"/>
                <a:gd name="T22" fmla="*/ 772 w 772"/>
                <a:gd name="T23" fmla="*/ 945 h 3266"/>
                <a:gd name="T24" fmla="*/ 692 w 772"/>
                <a:gd name="T25" fmla="*/ 713 h 3266"/>
                <a:gd name="T26" fmla="*/ 430 w 772"/>
                <a:gd name="T27" fmla="*/ 603 h 3266"/>
                <a:gd name="T28" fmla="*/ 200 w 772"/>
                <a:gd name="T29" fmla="*/ 422 h 3266"/>
                <a:gd name="T30" fmla="*/ 0 w 772"/>
                <a:gd name="T31" fmla="*/ 0 h 3266"/>
                <a:gd name="T32" fmla="*/ 29 w 772"/>
                <a:gd name="T33" fmla="*/ 382 h 3266"/>
                <a:gd name="T34" fmla="*/ 179 w 772"/>
                <a:gd name="T35" fmla="*/ 612 h 3266"/>
                <a:gd name="T36" fmla="*/ 380 w 772"/>
                <a:gd name="T37" fmla="*/ 753 h 3266"/>
                <a:gd name="T38" fmla="*/ 601 w 772"/>
                <a:gd name="T39" fmla="*/ 833 h 3266"/>
                <a:gd name="T40" fmla="*/ 612 w 772"/>
                <a:gd name="T41" fmla="*/ 1044 h 3266"/>
                <a:gd name="T42" fmla="*/ 500 w 772"/>
                <a:gd name="T43" fmla="*/ 1266 h 3266"/>
                <a:gd name="T44" fmla="*/ 240 w 772"/>
                <a:gd name="T45" fmla="*/ 1658 h 3266"/>
                <a:gd name="T46" fmla="*/ 230 w 772"/>
                <a:gd name="T47" fmla="*/ 1909 h 3266"/>
                <a:gd name="T48" fmla="*/ 471 w 772"/>
                <a:gd name="T49" fmla="*/ 2049 h 3266"/>
                <a:gd name="T50" fmla="*/ 460 w 772"/>
                <a:gd name="T51" fmla="*/ 2180 h 3266"/>
                <a:gd name="T52" fmla="*/ 249 w 772"/>
                <a:gd name="T53" fmla="*/ 2452 h 3266"/>
                <a:gd name="T54" fmla="*/ 160 w 772"/>
                <a:gd name="T55" fmla="*/ 2713 h 3266"/>
                <a:gd name="T56" fmla="*/ 240 w 772"/>
                <a:gd name="T57" fmla="*/ 2994 h 3266"/>
                <a:gd name="T58" fmla="*/ 430 w 772"/>
                <a:gd name="T59" fmla="*/ 3144 h 3266"/>
                <a:gd name="T60" fmla="*/ 671 w 772"/>
                <a:gd name="T61" fmla="*/ 3266 h 3266"/>
                <a:gd name="T62" fmla="*/ 692 w 772"/>
                <a:gd name="T63" fmla="*/ 3156 h 3266"/>
                <a:gd name="T64" fmla="*/ 692 w 772"/>
                <a:gd name="T65" fmla="*/ 3156 h 32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50" name="Freeform 39"/>
            <p:cNvSpPr>
              <a:spLocks/>
            </p:cNvSpPr>
            <p:nvPr/>
          </p:nvSpPr>
          <p:spPr bwMode="auto">
            <a:xfrm flipH="1">
              <a:off x="5506" y="1333"/>
              <a:ext cx="205" cy="1633"/>
            </a:xfrm>
            <a:custGeom>
              <a:avLst/>
              <a:gdLst>
                <a:gd name="T0" fmla="*/ 692 w 772"/>
                <a:gd name="T1" fmla="*/ 3156 h 3266"/>
                <a:gd name="T2" fmla="*/ 380 w 772"/>
                <a:gd name="T3" fmla="*/ 2945 h 3266"/>
                <a:gd name="T4" fmla="*/ 319 w 772"/>
                <a:gd name="T5" fmla="*/ 2783 h 3266"/>
                <a:gd name="T6" fmla="*/ 371 w 772"/>
                <a:gd name="T7" fmla="*/ 2542 h 3266"/>
                <a:gd name="T8" fmla="*/ 591 w 772"/>
                <a:gd name="T9" fmla="*/ 2251 h 3266"/>
                <a:gd name="T10" fmla="*/ 641 w 772"/>
                <a:gd name="T11" fmla="*/ 2070 h 3266"/>
                <a:gd name="T12" fmla="*/ 591 w 772"/>
                <a:gd name="T13" fmla="*/ 1948 h 3266"/>
                <a:gd name="T14" fmla="*/ 401 w 772"/>
                <a:gd name="T15" fmla="*/ 1859 h 3266"/>
                <a:gd name="T16" fmla="*/ 361 w 772"/>
                <a:gd name="T17" fmla="*/ 1747 h 3266"/>
                <a:gd name="T18" fmla="*/ 430 w 772"/>
                <a:gd name="T19" fmla="*/ 1587 h 3266"/>
                <a:gd name="T20" fmla="*/ 741 w 772"/>
                <a:gd name="T21" fmla="*/ 1156 h 3266"/>
                <a:gd name="T22" fmla="*/ 772 w 772"/>
                <a:gd name="T23" fmla="*/ 945 h 3266"/>
                <a:gd name="T24" fmla="*/ 692 w 772"/>
                <a:gd name="T25" fmla="*/ 713 h 3266"/>
                <a:gd name="T26" fmla="*/ 430 w 772"/>
                <a:gd name="T27" fmla="*/ 603 h 3266"/>
                <a:gd name="T28" fmla="*/ 200 w 772"/>
                <a:gd name="T29" fmla="*/ 422 h 3266"/>
                <a:gd name="T30" fmla="*/ 0 w 772"/>
                <a:gd name="T31" fmla="*/ 0 h 3266"/>
                <a:gd name="T32" fmla="*/ 29 w 772"/>
                <a:gd name="T33" fmla="*/ 382 h 3266"/>
                <a:gd name="T34" fmla="*/ 179 w 772"/>
                <a:gd name="T35" fmla="*/ 612 h 3266"/>
                <a:gd name="T36" fmla="*/ 380 w 772"/>
                <a:gd name="T37" fmla="*/ 753 h 3266"/>
                <a:gd name="T38" fmla="*/ 601 w 772"/>
                <a:gd name="T39" fmla="*/ 833 h 3266"/>
                <a:gd name="T40" fmla="*/ 612 w 772"/>
                <a:gd name="T41" fmla="*/ 1044 h 3266"/>
                <a:gd name="T42" fmla="*/ 500 w 772"/>
                <a:gd name="T43" fmla="*/ 1266 h 3266"/>
                <a:gd name="T44" fmla="*/ 240 w 772"/>
                <a:gd name="T45" fmla="*/ 1658 h 3266"/>
                <a:gd name="T46" fmla="*/ 230 w 772"/>
                <a:gd name="T47" fmla="*/ 1909 h 3266"/>
                <a:gd name="T48" fmla="*/ 471 w 772"/>
                <a:gd name="T49" fmla="*/ 2049 h 3266"/>
                <a:gd name="T50" fmla="*/ 460 w 772"/>
                <a:gd name="T51" fmla="*/ 2180 h 3266"/>
                <a:gd name="T52" fmla="*/ 249 w 772"/>
                <a:gd name="T53" fmla="*/ 2452 h 3266"/>
                <a:gd name="T54" fmla="*/ 160 w 772"/>
                <a:gd name="T55" fmla="*/ 2713 h 3266"/>
                <a:gd name="T56" fmla="*/ 240 w 772"/>
                <a:gd name="T57" fmla="*/ 2994 h 3266"/>
                <a:gd name="T58" fmla="*/ 430 w 772"/>
                <a:gd name="T59" fmla="*/ 3144 h 3266"/>
                <a:gd name="T60" fmla="*/ 671 w 772"/>
                <a:gd name="T61" fmla="*/ 3266 h 3266"/>
                <a:gd name="T62" fmla="*/ 692 w 772"/>
                <a:gd name="T63" fmla="*/ 3156 h 3266"/>
                <a:gd name="T64" fmla="*/ 692 w 772"/>
                <a:gd name="T65" fmla="*/ 3156 h 32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1036" name="Group 40"/>
          <p:cNvGrpSpPr>
            <a:grpSpLocks/>
          </p:cNvGrpSpPr>
          <p:nvPr/>
        </p:nvGrpSpPr>
        <p:grpSpPr bwMode="auto">
          <a:xfrm>
            <a:off x="7318375" y="90488"/>
            <a:ext cx="2133600" cy="1911350"/>
            <a:chOff x="4610" y="57"/>
            <a:chExt cx="1344" cy="1204"/>
          </a:xfrm>
        </p:grpSpPr>
        <p:grpSp>
          <p:nvGrpSpPr>
            <p:cNvPr id="1037" name="Group 41"/>
            <p:cNvGrpSpPr>
              <a:grpSpLocks/>
            </p:cNvGrpSpPr>
            <p:nvPr userDrawn="1"/>
          </p:nvGrpSpPr>
          <p:grpSpPr bwMode="auto">
            <a:xfrm>
              <a:off x="4610" y="57"/>
              <a:ext cx="1344" cy="1204"/>
              <a:chOff x="4610" y="57"/>
              <a:chExt cx="1344" cy="1204"/>
            </a:xfrm>
          </p:grpSpPr>
          <p:sp>
            <p:nvSpPr>
              <p:cNvPr id="1039" name="Freeform 42"/>
              <p:cNvSpPr>
                <a:spLocks/>
              </p:cNvSpPr>
              <p:nvPr/>
            </p:nvSpPr>
            <p:spPr bwMode="auto">
              <a:xfrm rot="-3172564">
                <a:off x="5430" y="1086"/>
                <a:ext cx="62" cy="288"/>
              </a:xfrm>
              <a:custGeom>
                <a:avLst/>
                <a:gdLst>
                  <a:gd name="T0" fmla="*/ 123 w 245"/>
                  <a:gd name="T1" fmla="*/ 9 h 806"/>
                  <a:gd name="T2" fmla="*/ 131 w 245"/>
                  <a:gd name="T3" fmla="*/ 342 h 806"/>
                  <a:gd name="T4" fmla="*/ 0 w 245"/>
                  <a:gd name="T5" fmla="*/ 806 h 806"/>
                  <a:gd name="T6" fmla="*/ 79 w 245"/>
                  <a:gd name="T7" fmla="*/ 789 h 806"/>
                  <a:gd name="T8" fmla="*/ 218 w 245"/>
                  <a:gd name="T9" fmla="*/ 376 h 806"/>
                  <a:gd name="T10" fmla="*/ 245 w 245"/>
                  <a:gd name="T11" fmla="*/ 0 h 806"/>
                  <a:gd name="T12" fmla="*/ 123 w 245"/>
                  <a:gd name="T13" fmla="*/ 9 h 806"/>
                  <a:gd name="T14" fmla="*/ 123 w 245"/>
                  <a:gd name="T15" fmla="*/ 9 h 8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45" h="806">
                    <a:moveTo>
                      <a:pt x="123" y="9"/>
                    </a:moveTo>
                    <a:lnTo>
                      <a:pt x="131" y="342"/>
                    </a:lnTo>
                    <a:lnTo>
                      <a:pt x="0" y="806"/>
                    </a:lnTo>
                    <a:lnTo>
                      <a:pt x="79" y="789"/>
                    </a:lnTo>
                    <a:lnTo>
                      <a:pt x="218" y="376"/>
                    </a:lnTo>
                    <a:lnTo>
                      <a:pt x="245" y="0"/>
                    </a:lnTo>
                    <a:lnTo>
                      <a:pt x="123" y="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1040" name="Group 43"/>
              <p:cNvGrpSpPr>
                <a:grpSpLocks/>
              </p:cNvGrpSpPr>
              <p:nvPr userDrawn="1"/>
            </p:nvGrpSpPr>
            <p:grpSpPr bwMode="auto">
              <a:xfrm>
                <a:off x="4610" y="57"/>
                <a:ext cx="1344" cy="985"/>
                <a:chOff x="4610" y="57"/>
                <a:chExt cx="1344" cy="985"/>
              </a:xfrm>
            </p:grpSpPr>
            <p:sp>
              <p:nvSpPr>
                <p:cNvPr id="1041" name="Freeform 44"/>
                <p:cNvSpPr>
                  <a:spLocks/>
                </p:cNvSpPr>
                <p:nvPr/>
              </p:nvSpPr>
              <p:spPr bwMode="auto">
                <a:xfrm rot="-3172564">
                  <a:off x="4966" y="71"/>
                  <a:ext cx="153" cy="125"/>
                </a:xfrm>
                <a:custGeom>
                  <a:avLst/>
                  <a:gdLst>
                    <a:gd name="T0" fmla="*/ 0 w 604"/>
                    <a:gd name="T1" fmla="*/ 0 h 349"/>
                    <a:gd name="T2" fmla="*/ 298 w 604"/>
                    <a:gd name="T3" fmla="*/ 184 h 349"/>
                    <a:gd name="T4" fmla="*/ 500 w 604"/>
                    <a:gd name="T5" fmla="*/ 349 h 349"/>
                    <a:gd name="T6" fmla="*/ 604 w 604"/>
                    <a:gd name="T7" fmla="*/ 140 h 349"/>
                    <a:gd name="T8" fmla="*/ 359 w 604"/>
                    <a:gd name="T9" fmla="*/ 9 h 349"/>
                    <a:gd name="T10" fmla="*/ 464 w 604"/>
                    <a:gd name="T11" fmla="*/ 184 h 349"/>
                    <a:gd name="T12" fmla="*/ 131 w 604"/>
                    <a:gd name="T13" fmla="*/ 17 h 349"/>
                    <a:gd name="T14" fmla="*/ 0 w 604"/>
                    <a:gd name="T15" fmla="*/ 0 h 349"/>
                    <a:gd name="T16" fmla="*/ 0 w 604"/>
                    <a:gd name="T17" fmla="*/ 0 h 3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04" h="349">
                      <a:moveTo>
                        <a:pt x="0" y="0"/>
                      </a:moveTo>
                      <a:lnTo>
                        <a:pt x="298" y="184"/>
                      </a:lnTo>
                      <a:lnTo>
                        <a:pt x="500" y="349"/>
                      </a:lnTo>
                      <a:lnTo>
                        <a:pt x="604" y="140"/>
                      </a:lnTo>
                      <a:lnTo>
                        <a:pt x="359" y="9"/>
                      </a:lnTo>
                      <a:lnTo>
                        <a:pt x="464" y="184"/>
                      </a:lnTo>
                      <a:lnTo>
                        <a:pt x="131" y="17"/>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2" name="Freeform 45"/>
                <p:cNvSpPr>
                  <a:spLocks/>
                </p:cNvSpPr>
                <p:nvPr/>
              </p:nvSpPr>
              <p:spPr bwMode="auto">
                <a:xfrm rot="-3172564">
                  <a:off x="5059" y="321"/>
                  <a:ext cx="269" cy="438"/>
                </a:xfrm>
                <a:custGeom>
                  <a:avLst/>
                  <a:gdLst>
                    <a:gd name="T0" fmla="*/ 741 w 1064"/>
                    <a:gd name="T1" fmla="*/ 129 h 1230"/>
                    <a:gd name="T2" fmla="*/ 485 w 1064"/>
                    <a:gd name="T3" fmla="*/ 352 h 1230"/>
                    <a:gd name="T4" fmla="*/ 163 w 1064"/>
                    <a:gd name="T5" fmla="*/ 762 h 1230"/>
                    <a:gd name="T6" fmla="*/ 0 w 1064"/>
                    <a:gd name="T7" fmla="*/ 1101 h 1230"/>
                    <a:gd name="T8" fmla="*/ 59 w 1064"/>
                    <a:gd name="T9" fmla="*/ 1230 h 1230"/>
                    <a:gd name="T10" fmla="*/ 262 w 1064"/>
                    <a:gd name="T11" fmla="*/ 1201 h 1230"/>
                    <a:gd name="T12" fmla="*/ 578 w 1064"/>
                    <a:gd name="T13" fmla="*/ 914 h 1230"/>
                    <a:gd name="T14" fmla="*/ 876 w 1064"/>
                    <a:gd name="T15" fmla="*/ 534 h 1230"/>
                    <a:gd name="T16" fmla="*/ 1034 w 1064"/>
                    <a:gd name="T17" fmla="*/ 270 h 1230"/>
                    <a:gd name="T18" fmla="*/ 1064 w 1064"/>
                    <a:gd name="T19" fmla="*/ 84 h 1230"/>
                    <a:gd name="T20" fmla="*/ 977 w 1064"/>
                    <a:gd name="T21" fmla="*/ 0 h 1230"/>
                    <a:gd name="T22" fmla="*/ 836 w 1064"/>
                    <a:gd name="T23" fmla="*/ 65 h 1230"/>
                    <a:gd name="T24" fmla="*/ 969 w 1064"/>
                    <a:gd name="T25" fmla="*/ 107 h 1230"/>
                    <a:gd name="T26" fmla="*/ 876 w 1064"/>
                    <a:gd name="T27" fmla="*/ 352 h 1230"/>
                    <a:gd name="T28" fmla="*/ 690 w 1064"/>
                    <a:gd name="T29" fmla="*/ 656 h 1230"/>
                    <a:gd name="T30" fmla="*/ 350 w 1064"/>
                    <a:gd name="T31" fmla="*/ 1008 h 1230"/>
                    <a:gd name="T32" fmla="*/ 116 w 1064"/>
                    <a:gd name="T33" fmla="*/ 1114 h 1230"/>
                    <a:gd name="T34" fmla="*/ 135 w 1064"/>
                    <a:gd name="T35" fmla="*/ 943 h 1230"/>
                    <a:gd name="T36" fmla="*/ 437 w 1064"/>
                    <a:gd name="T37" fmla="*/ 504 h 1230"/>
                    <a:gd name="T38" fmla="*/ 831 w 1064"/>
                    <a:gd name="T39" fmla="*/ 118 h 1230"/>
                    <a:gd name="T40" fmla="*/ 741 w 1064"/>
                    <a:gd name="T41" fmla="*/ 129 h 1230"/>
                    <a:gd name="T42" fmla="*/ 741 w 1064"/>
                    <a:gd name="T43" fmla="*/ 129 h 123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3" name="Freeform 46"/>
                <p:cNvSpPr>
                  <a:spLocks/>
                </p:cNvSpPr>
                <p:nvPr/>
              </p:nvSpPr>
              <p:spPr bwMode="auto">
                <a:xfrm rot="-3172564">
                  <a:off x="4869" y="171"/>
                  <a:ext cx="505" cy="898"/>
                </a:xfrm>
                <a:custGeom>
                  <a:avLst/>
                  <a:gdLst>
                    <a:gd name="T0" fmla="*/ 1941 w 2002"/>
                    <a:gd name="T1" fmla="*/ 0 h 2521"/>
                    <a:gd name="T2" fmla="*/ 0 w 2002"/>
                    <a:gd name="T3" fmla="*/ 2521 h 2521"/>
                    <a:gd name="T4" fmla="*/ 192 w 2002"/>
                    <a:gd name="T5" fmla="*/ 2450 h 2521"/>
                    <a:gd name="T6" fmla="*/ 2002 w 2002"/>
                    <a:gd name="T7" fmla="*/ 61 h 2521"/>
                    <a:gd name="T8" fmla="*/ 1941 w 2002"/>
                    <a:gd name="T9" fmla="*/ 0 h 2521"/>
                    <a:gd name="T10" fmla="*/ 1941 w 2002"/>
                    <a:gd name="T11" fmla="*/ 0 h 2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002" h="2521">
                      <a:moveTo>
                        <a:pt x="1941" y="0"/>
                      </a:moveTo>
                      <a:lnTo>
                        <a:pt x="0" y="2521"/>
                      </a:lnTo>
                      <a:lnTo>
                        <a:pt x="192" y="2450"/>
                      </a:lnTo>
                      <a:lnTo>
                        <a:pt x="2002" y="61"/>
                      </a:lnTo>
                      <a:lnTo>
                        <a:pt x="194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4" name="Freeform 47"/>
                <p:cNvSpPr>
                  <a:spLocks/>
                </p:cNvSpPr>
                <p:nvPr/>
              </p:nvSpPr>
              <p:spPr bwMode="auto">
                <a:xfrm rot="-3172564">
                  <a:off x="4903" y="-19"/>
                  <a:ext cx="758" cy="1344"/>
                </a:xfrm>
                <a:custGeom>
                  <a:avLst/>
                  <a:gdLst>
                    <a:gd name="T0" fmla="*/ 95 w 3007"/>
                    <a:gd name="T1" fmla="*/ 2844 h 3771"/>
                    <a:gd name="T2" fmla="*/ 394 w 3007"/>
                    <a:gd name="T3" fmla="*/ 2834 h 3771"/>
                    <a:gd name="T4" fmla="*/ 821 w 3007"/>
                    <a:gd name="T5" fmla="*/ 3009 h 3771"/>
                    <a:gd name="T6" fmla="*/ 681 w 3007"/>
                    <a:gd name="T7" fmla="*/ 2817 h 3771"/>
                    <a:gd name="T8" fmla="*/ 367 w 3007"/>
                    <a:gd name="T9" fmla="*/ 2703 h 3771"/>
                    <a:gd name="T10" fmla="*/ 637 w 3007"/>
                    <a:gd name="T11" fmla="*/ 2720 h 3771"/>
                    <a:gd name="T12" fmla="*/ 979 w 3007"/>
                    <a:gd name="T13" fmla="*/ 2870 h 3771"/>
                    <a:gd name="T14" fmla="*/ 2859 w 3007"/>
                    <a:gd name="T15" fmla="*/ 420 h 3771"/>
                    <a:gd name="T16" fmla="*/ 2578 w 3007"/>
                    <a:gd name="T17" fmla="*/ 148 h 3771"/>
                    <a:gd name="T18" fmla="*/ 2308 w 3007"/>
                    <a:gd name="T19" fmla="*/ 0 h 3771"/>
                    <a:gd name="T20" fmla="*/ 2692 w 3007"/>
                    <a:gd name="T21" fmla="*/ 78 h 3771"/>
                    <a:gd name="T22" fmla="*/ 3007 w 3007"/>
                    <a:gd name="T23" fmla="*/ 428 h 3771"/>
                    <a:gd name="T24" fmla="*/ 831 w 3007"/>
                    <a:gd name="T25" fmla="*/ 3273 h 3771"/>
                    <a:gd name="T26" fmla="*/ 481 w 3007"/>
                    <a:gd name="T27" fmla="*/ 3412 h 3771"/>
                    <a:gd name="T28" fmla="*/ 105 w 3007"/>
                    <a:gd name="T29" fmla="*/ 3771 h 3771"/>
                    <a:gd name="T30" fmla="*/ 0 w 3007"/>
                    <a:gd name="T31" fmla="*/ 3667 h 3771"/>
                    <a:gd name="T32" fmla="*/ 131 w 3007"/>
                    <a:gd name="T33" fmla="*/ 3631 h 3771"/>
                    <a:gd name="T34" fmla="*/ 376 w 3007"/>
                    <a:gd name="T35" fmla="*/ 3385 h 3771"/>
                    <a:gd name="T36" fmla="*/ 165 w 3007"/>
                    <a:gd name="T37" fmla="*/ 3273 h 3771"/>
                    <a:gd name="T38" fmla="*/ 165 w 3007"/>
                    <a:gd name="T39" fmla="*/ 3176 h 3771"/>
                    <a:gd name="T40" fmla="*/ 411 w 3007"/>
                    <a:gd name="T41" fmla="*/ 3298 h 3771"/>
                    <a:gd name="T42" fmla="*/ 411 w 3007"/>
                    <a:gd name="T43" fmla="*/ 3186 h 3771"/>
                    <a:gd name="T44" fmla="*/ 603 w 3007"/>
                    <a:gd name="T45" fmla="*/ 3220 h 3771"/>
                    <a:gd name="T46" fmla="*/ 428 w 3007"/>
                    <a:gd name="T47" fmla="*/ 3079 h 3771"/>
                    <a:gd name="T48" fmla="*/ 629 w 3007"/>
                    <a:gd name="T49" fmla="*/ 3062 h 3771"/>
                    <a:gd name="T50" fmla="*/ 95 w 3007"/>
                    <a:gd name="T51" fmla="*/ 2844 h 3771"/>
                    <a:gd name="T52" fmla="*/ 95 w 3007"/>
                    <a:gd name="T53" fmla="*/ 2844 h 37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5" name="Freeform 48"/>
                <p:cNvSpPr>
                  <a:spLocks/>
                </p:cNvSpPr>
                <p:nvPr/>
              </p:nvSpPr>
              <p:spPr bwMode="auto">
                <a:xfrm rot="-3172564">
                  <a:off x="5308" y="886"/>
                  <a:ext cx="169" cy="122"/>
                </a:xfrm>
                <a:custGeom>
                  <a:avLst/>
                  <a:gdLst>
                    <a:gd name="T0" fmla="*/ 0 w 673"/>
                    <a:gd name="T1" fmla="*/ 80 h 342"/>
                    <a:gd name="T2" fmla="*/ 255 w 673"/>
                    <a:gd name="T3" fmla="*/ 106 h 342"/>
                    <a:gd name="T4" fmla="*/ 639 w 673"/>
                    <a:gd name="T5" fmla="*/ 342 h 342"/>
                    <a:gd name="T6" fmla="*/ 673 w 673"/>
                    <a:gd name="T7" fmla="*/ 289 h 342"/>
                    <a:gd name="T8" fmla="*/ 447 w 673"/>
                    <a:gd name="T9" fmla="*/ 114 h 342"/>
                    <a:gd name="T10" fmla="*/ 26 w 673"/>
                    <a:gd name="T11" fmla="*/ 0 h 342"/>
                    <a:gd name="T12" fmla="*/ 0 w 673"/>
                    <a:gd name="T13" fmla="*/ 80 h 342"/>
                    <a:gd name="T14" fmla="*/ 0 w 673"/>
                    <a:gd name="T15" fmla="*/ 80 h 34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73" h="342">
                      <a:moveTo>
                        <a:pt x="0" y="80"/>
                      </a:moveTo>
                      <a:lnTo>
                        <a:pt x="255" y="106"/>
                      </a:lnTo>
                      <a:lnTo>
                        <a:pt x="639" y="342"/>
                      </a:lnTo>
                      <a:lnTo>
                        <a:pt x="673" y="289"/>
                      </a:lnTo>
                      <a:lnTo>
                        <a:pt x="447" y="114"/>
                      </a:lnTo>
                      <a:lnTo>
                        <a:pt x="26" y="0"/>
                      </a:lnTo>
                      <a:lnTo>
                        <a:pt x="0" y="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6" name="Freeform 49"/>
                <p:cNvSpPr>
                  <a:spLocks/>
                </p:cNvSpPr>
                <p:nvPr/>
              </p:nvSpPr>
              <p:spPr bwMode="auto">
                <a:xfrm rot="-3172564">
                  <a:off x="5253" y="795"/>
                  <a:ext cx="181" cy="144"/>
                </a:xfrm>
                <a:custGeom>
                  <a:avLst/>
                  <a:gdLst>
                    <a:gd name="T0" fmla="*/ 0 w 716"/>
                    <a:gd name="T1" fmla="*/ 78 h 403"/>
                    <a:gd name="T2" fmla="*/ 340 w 716"/>
                    <a:gd name="T3" fmla="*/ 148 h 403"/>
                    <a:gd name="T4" fmla="*/ 638 w 716"/>
                    <a:gd name="T5" fmla="*/ 403 h 403"/>
                    <a:gd name="T6" fmla="*/ 716 w 716"/>
                    <a:gd name="T7" fmla="*/ 296 h 403"/>
                    <a:gd name="T8" fmla="*/ 420 w 716"/>
                    <a:gd name="T9" fmla="*/ 114 h 403"/>
                    <a:gd name="T10" fmla="*/ 70 w 716"/>
                    <a:gd name="T11" fmla="*/ 0 h 403"/>
                    <a:gd name="T12" fmla="*/ 0 w 716"/>
                    <a:gd name="T13" fmla="*/ 78 h 403"/>
                    <a:gd name="T14" fmla="*/ 0 w 716"/>
                    <a:gd name="T15" fmla="*/ 78 h 4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6" h="403">
                      <a:moveTo>
                        <a:pt x="0" y="78"/>
                      </a:moveTo>
                      <a:lnTo>
                        <a:pt x="340" y="148"/>
                      </a:lnTo>
                      <a:lnTo>
                        <a:pt x="638" y="403"/>
                      </a:lnTo>
                      <a:lnTo>
                        <a:pt x="716" y="296"/>
                      </a:lnTo>
                      <a:lnTo>
                        <a:pt x="420" y="114"/>
                      </a:lnTo>
                      <a:lnTo>
                        <a:pt x="70" y="0"/>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7" name="Freeform 50"/>
                <p:cNvSpPr>
                  <a:spLocks/>
                </p:cNvSpPr>
                <p:nvPr/>
              </p:nvSpPr>
              <p:spPr bwMode="auto">
                <a:xfrm rot="-3172564">
                  <a:off x="4985" y="210"/>
                  <a:ext cx="181" cy="147"/>
                </a:xfrm>
                <a:custGeom>
                  <a:avLst/>
                  <a:gdLst>
                    <a:gd name="T0" fmla="*/ 0 w 717"/>
                    <a:gd name="T1" fmla="*/ 78 h 411"/>
                    <a:gd name="T2" fmla="*/ 316 w 717"/>
                    <a:gd name="T3" fmla="*/ 139 h 411"/>
                    <a:gd name="T4" fmla="*/ 649 w 717"/>
                    <a:gd name="T5" fmla="*/ 411 h 411"/>
                    <a:gd name="T6" fmla="*/ 717 w 717"/>
                    <a:gd name="T7" fmla="*/ 314 h 411"/>
                    <a:gd name="T8" fmla="*/ 394 w 717"/>
                    <a:gd name="T9" fmla="*/ 87 h 411"/>
                    <a:gd name="T10" fmla="*/ 54 w 717"/>
                    <a:gd name="T11" fmla="*/ 0 h 411"/>
                    <a:gd name="T12" fmla="*/ 0 w 717"/>
                    <a:gd name="T13" fmla="*/ 78 h 411"/>
                    <a:gd name="T14" fmla="*/ 0 w 717"/>
                    <a:gd name="T15" fmla="*/ 78 h 4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7" h="411">
                      <a:moveTo>
                        <a:pt x="0" y="78"/>
                      </a:moveTo>
                      <a:lnTo>
                        <a:pt x="316" y="139"/>
                      </a:lnTo>
                      <a:lnTo>
                        <a:pt x="649" y="411"/>
                      </a:lnTo>
                      <a:lnTo>
                        <a:pt x="717" y="314"/>
                      </a:lnTo>
                      <a:lnTo>
                        <a:pt x="394" y="87"/>
                      </a:lnTo>
                      <a:lnTo>
                        <a:pt x="54" y="0"/>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8" name="Freeform 51"/>
                <p:cNvSpPr>
                  <a:spLocks/>
                </p:cNvSpPr>
                <p:nvPr/>
              </p:nvSpPr>
              <p:spPr bwMode="auto">
                <a:xfrm rot="-3172564">
                  <a:off x="4958" y="131"/>
                  <a:ext cx="179" cy="138"/>
                </a:xfrm>
                <a:custGeom>
                  <a:avLst/>
                  <a:gdLst>
                    <a:gd name="T0" fmla="*/ 0 w 709"/>
                    <a:gd name="T1" fmla="*/ 88 h 386"/>
                    <a:gd name="T2" fmla="*/ 272 w 709"/>
                    <a:gd name="T3" fmla="*/ 131 h 386"/>
                    <a:gd name="T4" fmla="*/ 665 w 709"/>
                    <a:gd name="T5" fmla="*/ 386 h 386"/>
                    <a:gd name="T6" fmla="*/ 709 w 709"/>
                    <a:gd name="T7" fmla="*/ 308 h 386"/>
                    <a:gd name="T8" fmla="*/ 306 w 709"/>
                    <a:gd name="T9" fmla="*/ 53 h 386"/>
                    <a:gd name="T10" fmla="*/ 43 w 709"/>
                    <a:gd name="T11" fmla="*/ 0 h 386"/>
                    <a:gd name="T12" fmla="*/ 0 w 709"/>
                    <a:gd name="T13" fmla="*/ 88 h 386"/>
                    <a:gd name="T14" fmla="*/ 0 w 709"/>
                    <a:gd name="T15" fmla="*/ 88 h 38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9" h="386">
                      <a:moveTo>
                        <a:pt x="0" y="88"/>
                      </a:moveTo>
                      <a:lnTo>
                        <a:pt x="272" y="131"/>
                      </a:lnTo>
                      <a:lnTo>
                        <a:pt x="665" y="386"/>
                      </a:lnTo>
                      <a:lnTo>
                        <a:pt x="709" y="308"/>
                      </a:lnTo>
                      <a:lnTo>
                        <a:pt x="306" y="53"/>
                      </a:lnTo>
                      <a:lnTo>
                        <a:pt x="43" y="0"/>
                      </a:lnTo>
                      <a:lnTo>
                        <a:pt x="0" y="8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1038" name="Line 52"/>
            <p:cNvSpPr>
              <a:spLocks noChangeShapeType="1"/>
            </p:cNvSpPr>
            <p:nvPr/>
          </p:nvSpPr>
          <p:spPr bwMode="auto">
            <a:xfrm>
              <a:off x="4870" y="84"/>
              <a:ext cx="42" cy="96"/>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804"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hdr="0" ftr="0" dt="0"/>
  <p:txStyles>
    <p:titleStyle>
      <a:lvl1pPr algn="ctr" rtl="0" eaLnBrk="0" fontAlgn="base" hangingPunct="0">
        <a:spcBef>
          <a:spcPct val="0"/>
        </a:spcBef>
        <a:spcAft>
          <a:spcPct val="0"/>
        </a:spcAft>
        <a:defRPr sz="4400">
          <a:solidFill>
            <a:schemeClr val="tx1"/>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chemeClr val="tx1"/>
          </a:solidFill>
          <a:latin typeface="Arial" pitchFamily="-108"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chemeClr val="tx1"/>
          </a:solidFill>
          <a:latin typeface="Arial" pitchFamily="-108"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chemeClr val="tx1"/>
          </a:solidFill>
          <a:latin typeface="Arial" pitchFamily="-108"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chemeClr val="tx1"/>
          </a:solidFill>
          <a:latin typeface="Arial" pitchFamily="-108" charset="0"/>
          <a:ea typeface="ＭＳ Ｐゴシック" pitchFamily="-65" charset="-128"/>
          <a:cs typeface="ＭＳ Ｐゴシック" pitchFamily="-65" charset="-128"/>
        </a:defRPr>
      </a:lvl5pPr>
      <a:lvl6pPr marL="457200" algn="ctr" rtl="0" fontAlgn="base">
        <a:spcBef>
          <a:spcPct val="0"/>
        </a:spcBef>
        <a:spcAft>
          <a:spcPct val="0"/>
        </a:spcAft>
        <a:defRPr sz="4400">
          <a:solidFill>
            <a:schemeClr val="tx1"/>
          </a:solidFill>
          <a:latin typeface="Arial" pitchFamily="-108" charset="0"/>
        </a:defRPr>
      </a:lvl6pPr>
      <a:lvl7pPr marL="914400" algn="ctr" rtl="0" fontAlgn="base">
        <a:spcBef>
          <a:spcPct val="0"/>
        </a:spcBef>
        <a:spcAft>
          <a:spcPct val="0"/>
        </a:spcAft>
        <a:defRPr sz="4400">
          <a:solidFill>
            <a:schemeClr val="tx1"/>
          </a:solidFill>
          <a:latin typeface="Arial" pitchFamily="-108" charset="0"/>
        </a:defRPr>
      </a:lvl7pPr>
      <a:lvl8pPr marL="1371600" algn="ctr" rtl="0" fontAlgn="base">
        <a:spcBef>
          <a:spcPct val="0"/>
        </a:spcBef>
        <a:spcAft>
          <a:spcPct val="0"/>
        </a:spcAft>
        <a:defRPr sz="4400">
          <a:solidFill>
            <a:schemeClr val="tx1"/>
          </a:solidFill>
          <a:latin typeface="Arial" pitchFamily="-108" charset="0"/>
        </a:defRPr>
      </a:lvl8pPr>
      <a:lvl9pPr marL="1828800" algn="ctr" rtl="0" fontAlgn="base">
        <a:spcBef>
          <a:spcPct val="0"/>
        </a:spcBef>
        <a:spcAft>
          <a:spcPct val="0"/>
        </a:spcAft>
        <a:defRPr sz="4400">
          <a:solidFill>
            <a:schemeClr val="tx1"/>
          </a:solidFill>
          <a:latin typeface="Arial" pitchFamily="-10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8"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8"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8"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8"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8"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8"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 Id="rId9" Type="http://schemas.openxmlformats.org/officeDocument/2006/relationships/image" Target="../media/image8.JPG"/><Relationship Id="rId10" Type="http://schemas.openxmlformats.org/officeDocument/2006/relationships/image" Target="../media/image9.jpg"/><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15.jpg"/><Relationship Id="rId6" Type="http://schemas.openxmlformats.org/officeDocument/2006/relationships/image" Target="../media/image16.jpg"/><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524000" y="2590800"/>
            <a:ext cx="6400800" cy="2286000"/>
          </a:xfrm>
        </p:spPr>
        <p:txBody>
          <a:bodyPr>
            <a:noAutofit/>
          </a:bodyPr>
          <a:lstStyle/>
          <a:p>
            <a:pPr eaLnBrk="1" hangingPunct="1">
              <a:defRPr/>
            </a:pPr>
            <a:r>
              <a:rPr lang="en-US" b="1" dirty="0">
                <a:effectLst/>
              </a:rPr>
              <a:t>Middle School Learning Community: An Oxymoron </a:t>
            </a:r>
            <a:endParaRPr lang="en-US" dirty="0">
              <a:latin typeface="Arial" charset="0"/>
              <a:ea typeface="ＭＳ Ｐゴシック" charset="0"/>
              <a:cs typeface="ＭＳ Ｐゴシック" charset="0"/>
            </a:endParaRPr>
          </a:p>
        </p:txBody>
      </p:sp>
      <p:sp>
        <p:nvSpPr>
          <p:cNvPr id="2051" name="Rectangle 3"/>
          <p:cNvSpPr>
            <a:spLocks noGrp="1" noChangeArrowheads="1"/>
          </p:cNvSpPr>
          <p:nvPr>
            <p:ph type="subTitle" idx="1"/>
          </p:nvPr>
        </p:nvSpPr>
        <p:spPr>
          <a:xfrm>
            <a:off x="3962400" y="609600"/>
            <a:ext cx="4953000" cy="1447800"/>
          </a:xfrm>
        </p:spPr>
        <p:txBody>
          <a:bodyPr/>
          <a:lstStyle/>
          <a:p>
            <a:pPr eaLnBrk="1" hangingPunct="1">
              <a:defRPr/>
            </a:pPr>
            <a:r>
              <a:rPr lang="en-US" sz="2400" dirty="0" smtClean="0">
                <a:latin typeface="Arial" charset="0"/>
                <a:ea typeface="ＭＳ Ｐゴシック" charset="0"/>
                <a:cs typeface="ＭＳ Ｐゴシック" charset="0"/>
              </a:rPr>
              <a:t>Sandy Brownscombe, </a:t>
            </a:r>
            <a:r>
              <a:rPr lang="en-US" sz="2400" dirty="0" err="1" smtClean="0">
                <a:latin typeface="Arial" charset="0"/>
                <a:ea typeface="ＭＳ Ｐゴシック" charset="0"/>
                <a:cs typeface="ＭＳ Ｐゴシック" charset="0"/>
              </a:rPr>
              <a:t>Ed.D</a:t>
            </a:r>
            <a:r>
              <a:rPr lang="en-US" sz="2400" dirty="0" smtClean="0">
                <a:latin typeface="Arial" charset="0"/>
                <a:ea typeface="ＭＳ Ｐゴシック" charset="0"/>
                <a:cs typeface="ＭＳ Ｐゴシック" charset="0"/>
              </a:rPr>
              <a:t>.</a:t>
            </a:r>
          </a:p>
          <a:p>
            <a:pPr eaLnBrk="1" hangingPunct="1">
              <a:defRPr/>
            </a:pPr>
            <a:r>
              <a:rPr lang="en-US" sz="2400" dirty="0" smtClean="0">
                <a:latin typeface="Arial" charset="0"/>
                <a:ea typeface="ＭＳ Ｐゴシック" charset="0"/>
                <a:cs typeface="ＭＳ Ｐゴシック" charset="0"/>
              </a:rPr>
              <a:t>Eastern Mennonite </a:t>
            </a:r>
            <a:r>
              <a:rPr lang="en-US" sz="2400" dirty="0" smtClean="0">
                <a:latin typeface="Arial" charset="0"/>
                <a:ea typeface="ＭＳ Ｐゴシック" charset="0"/>
                <a:cs typeface="ＭＳ Ｐゴシック" charset="0"/>
              </a:rPr>
              <a:t>University</a:t>
            </a:r>
          </a:p>
          <a:p>
            <a:pPr eaLnBrk="1" hangingPunct="1">
              <a:defRPr/>
            </a:pPr>
            <a:r>
              <a:rPr lang="en-US" sz="2400" dirty="0" smtClean="0">
                <a:latin typeface="Arial" charset="0"/>
                <a:ea typeface="ＭＳ Ｐゴシック" charset="0"/>
                <a:cs typeface="ＭＳ Ｐゴシック" charset="0"/>
              </a:rPr>
              <a:t>Mennonite Education Conference</a:t>
            </a:r>
            <a:endParaRPr lang="en-US" sz="2400" dirty="0" smtClean="0">
              <a:latin typeface="Arial" charset="0"/>
              <a:ea typeface="ＭＳ Ｐゴシック" charset="0"/>
              <a:cs typeface="ＭＳ Ｐゴシック" charset="0"/>
            </a:endParaRPr>
          </a:p>
          <a:p>
            <a:pPr eaLnBrk="1" hangingPunct="1">
              <a:defRPr/>
            </a:pPr>
            <a:r>
              <a:rPr lang="en-US" sz="2400" dirty="0" smtClean="0">
                <a:latin typeface="Arial" charset="0"/>
                <a:ea typeface="ＭＳ Ｐゴシック" charset="0"/>
                <a:cs typeface="ＭＳ Ｐゴシック" charset="0"/>
              </a:rPr>
              <a:t>February 3, 2012</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85800" y="457200"/>
            <a:ext cx="6870700" cy="762000"/>
          </a:xfrm>
        </p:spPr>
        <p:txBody>
          <a:bodyPr/>
          <a:lstStyle/>
          <a:p>
            <a:pPr eaLnBrk="1" hangingPunct="1"/>
            <a:r>
              <a:rPr lang="en-US" dirty="0">
                <a:latin typeface="Arial" charset="0"/>
                <a:ea typeface="ＭＳ Ｐゴシック" charset="0"/>
                <a:cs typeface="ＭＳ Ｐゴシック" charset="0"/>
              </a:rPr>
              <a:t>Overview of Session</a:t>
            </a:r>
          </a:p>
        </p:txBody>
      </p:sp>
      <p:sp>
        <p:nvSpPr>
          <p:cNvPr id="16386" name="Rectangle 3"/>
          <p:cNvSpPr>
            <a:spLocks noGrp="1" noChangeArrowheads="1"/>
          </p:cNvSpPr>
          <p:nvPr>
            <p:ph type="body" idx="1"/>
          </p:nvPr>
        </p:nvSpPr>
        <p:spPr>
          <a:xfrm>
            <a:off x="685800" y="1524000"/>
            <a:ext cx="7696200" cy="3962400"/>
          </a:xfrm>
        </p:spPr>
        <p:txBody>
          <a:bodyPr/>
          <a:lstStyle/>
          <a:p>
            <a:r>
              <a:rPr lang="en-US" sz="2800" dirty="0">
                <a:latin typeface="Arial" charset="0"/>
                <a:ea typeface="ＭＳ Ｐゴシック" charset="0"/>
                <a:cs typeface="ＭＳ Ｐゴシック" charset="0"/>
              </a:rPr>
              <a:t>Introductions</a:t>
            </a:r>
          </a:p>
          <a:p>
            <a:r>
              <a:rPr lang="en-US" sz="2800" dirty="0" smtClean="0">
                <a:latin typeface="Arial" charset="0"/>
                <a:ea typeface="ＭＳ Ｐゴシック" charset="0"/>
                <a:cs typeface="ＭＳ Ｐゴシック" charset="0"/>
              </a:rPr>
              <a:t>Creating Communities of Learning</a:t>
            </a:r>
          </a:p>
          <a:p>
            <a:r>
              <a:rPr lang="en-US" sz="2800" dirty="0" smtClean="0">
                <a:latin typeface="Arial" charset="0"/>
                <a:ea typeface="ＭＳ Ｐゴシック" charset="0"/>
                <a:cs typeface="ＭＳ Ｐゴシック" charset="0"/>
              </a:rPr>
              <a:t>Ethic </a:t>
            </a:r>
            <a:r>
              <a:rPr lang="en-US" sz="2800" dirty="0">
                <a:latin typeface="Arial" charset="0"/>
                <a:ea typeface="ＭＳ Ｐゴシック" charset="0"/>
                <a:cs typeface="ＭＳ Ｐゴシック" charset="0"/>
              </a:rPr>
              <a:t>of Care</a:t>
            </a:r>
          </a:p>
          <a:p>
            <a:r>
              <a:rPr lang="en-US" sz="2800" dirty="0">
                <a:latin typeface="Arial" charset="0"/>
                <a:ea typeface="ＭＳ Ｐゴシック" charset="0"/>
                <a:cs typeface="ＭＳ Ｐゴシック" charset="0"/>
              </a:rPr>
              <a:t>Restorative Discipline</a:t>
            </a:r>
          </a:p>
          <a:p>
            <a:r>
              <a:rPr lang="en-US" sz="2800" dirty="0" smtClean="0">
                <a:latin typeface="Arial" charset="0"/>
                <a:ea typeface="ＭＳ Ｐゴシック" charset="0"/>
                <a:cs typeface="ＭＳ Ｐゴシック" charset="0"/>
              </a:rPr>
              <a:t>Developmental </a:t>
            </a:r>
            <a:r>
              <a:rPr lang="en-US" sz="2800" dirty="0">
                <a:latin typeface="Arial" charset="0"/>
                <a:ea typeface="ＭＳ Ｐゴシック" charset="0"/>
                <a:cs typeface="ＭＳ Ｐゴシック" charset="0"/>
              </a:rPr>
              <a:t>Characteristics </a:t>
            </a:r>
            <a:r>
              <a:rPr lang="en-US" sz="2800" dirty="0" smtClean="0">
                <a:latin typeface="Arial" charset="0"/>
                <a:ea typeface="ＭＳ Ｐゴシック" charset="0"/>
                <a:cs typeface="ＭＳ Ｐゴシック" charset="0"/>
              </a:rPr>
              <a:t>of Young </a:t>
            </a:r>
            <a:r>
              <a:rPr lang="en-US" sz="2800" dirty="0">
                <a:latin typeface="Arial" charset="0"/>
                <a:ea typeface="ＭＳ Ｐゴシック" charset="0"/>
                <a:cs typeface="ＭＳ Ｐゴシック" charset="0"/>
              </a:rPr>
              <a:t>Adolescents</a:t>
            </a:r>
          </a:p>
          <a:p>
            <a:r>
              <a:rPr lang="en-US" sz="2800" dirty="0" smtClean="0">
                <a:latin typeface="Arial" charset="0"/>
                <a:ea typeface="ＭＳ Ｐゴシック" charset="0"/>
                <a:cs typeface="ＭＳ Ｐゴシック" charset="0"/>
              </a:rPr>
              <a:t>Team </a:t>
            </a:r>
            <a:r>
              <a:rPr lang="en-US" sz="2800" dirty="0">
                <a:latin typeface="Arial" charset="0"/>
                <a:ea typeface="ＭＳ Ｐゴシック" charset="0"/>
                <a:cs typeface="ＭＳ Ｐゴシック" charset="0"/>
              </a:rPr>
              <a:t>and </a:t>
            </a:r>
            <a:r>
              <a:rPr lang="en-US" sz="2800" dirty="0" smtClean="0">
                <a:latin typeface="Arial" charset="0"/>
                <a:ea typeface="ＭＳ Ｐゴシック" charset="0"/>
                <a:cs typeface="ＭＳ Ｐゴシック" charset="0"/>
              </a:rPr>
              <a:t>Small Group </a:t>
            </a:r>
            <a:r>
              <a:rPr lang="en-US" sz="2800" dirty="0">
                <a:latin typeface="Arial" charset="0"/>
                <a:ea typeface="ＭＳ Ｐゴシック" charset="0"/>
                <a:cs typeface="ＭＳ Ｐゴシック" charset="0"/>
              </a:rPr>
              <a:t>processing time</a:t>
            </a:r>
          </a:p>
          <a:p>
            <a:pPr eaLnBrk="1" hangingPunct="1"/>
            <a:endParaRPr lang="en-US" sz="2800" dirty="0">
              <a:solidFill>
                <a:srgbClr val="000000"/>
              </a:solidFill>
              <a:latin typeface="Helvetica" charset="0"/>
              <a:ea typeface="ＭＳ Ｐゴシック" charset="0"/>
              <a:cs typeface="Helvetica" charset="0"/>
            </a:endParaRPr>
          </a:p>
          <a:p>
            <a:pPr eaLnBrk="1" hangingPunct="1"/>
            <a:endParaRPr lang="en-US" sz="2800" dirty="0">
              <a:solidFill>
                <a:srgbClr val="000000"/>
              </a:solidFill>
              <a:latin typeface="Times New Roman"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2</a:t>
            </a:fld>
            <a:endParaRPr lang="en-US"/>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838200" y="685800"/>
            <a:ext cx="6870700" cy="990600"/>
          </a:xfrm>
        </p:spPr>
        <p:txBody>
          <a:bodyPr/>
          <a:lstStyle/>
          <a:p>
            <a:r>
              <a:rPr lang="en-US" sz="3600" dirty="0" smtClean="0">
                <a:latin typeface="Arial" charset="0"/>
                <a:ea typeface="ＭＳ Ｐゴシック" charset="0"/>
                <a:cs typeface="ＭＳ Ｐゴシック" charset="0"/>
              </a:rPr>
              <a:t>Introductions</a:t>
            </a:r>
            <a:br>
              <a:rPr lang="en-US" sz="3600" dirty="0" smtClean="0">
                <a:latin typeface="Arial" charset="0"/>
                <a:ea typeface="ＭＳ Ｐゴシック" charset="0"/>
                <a:cs typeface="ＭＳ Ｐゴシック" charset="0"/>
              </a:rPr>
            </a:br>
            <a:r>
              <a:rPr lang="en-US" sz="3600" dirty="0" smtClean="0">
                <a:latin typeface="Arial" charset="0"/>
                <a:ea typeface="ＭＳ Ｐゴシック" charset="0"/>
                <a:cs typeface="ＭＳ Ｐゴシック" charset="0"/>
              </a:rPr>
              <a:t>Who are We?</a:t>
            </a:r>
            <a:endParaRPr lang="en-US" sz="3600" dirty="0">
              <a:latin typeface="Arial" charset="0"/>
              <a:ea typeface="ＭＳ Ｐゴシック" charset="0"/>
              <a:cs typeface="ＭＳ Ｐゴシック" charset="0"/>
            </a:endParaRPr>
          </a:p>
        </p:txBody>
      </p:sp>
      <p:pic>
        <p:nvPicPr>
          <p:cNvPr id="74755" name="Picture 7" descr="jfhmsoval-300x10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749441">
            <a:off x="6419028" y="3109603"/>
            <a:ext cx="1634082" cy="499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6" name="Picture 8" descr="4863275852_59235d2df5_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41910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7" name="TextBox 9"/>
          <p:cNvSpPr txBox="1">
            <a:spLocks noChangeArrowheads="1"/>
          </p:cNvSpPr>
          <p:nvPr/>
        </p:nvSpPr>
        <p:spPr bwMode="auto">
          <a:xfrm>
            <a:off x="457200" y="3124200"/>
            <a:ext cx="4038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342900" indent="-342900">
              <a:buFont typeface="Arial"/>
              <a:buChar char="•"/>
            </a:pPr>
            <a:r>
              <a:rPr lang="en-US" dirty="0" smtClean="0"/>
              <a:t>Where </a:t>
            </a:r>
            <a:r>
              <a:rPr lang="en-US" dirty="0"/>
              <a:t>are you from?</a:t>
            </a:r>
          </a:p>
          <a:p>
            <a:pPr marL="342900" indent="-342900">
              <a:buFont typeface="Arial"/>
              <a:buChar char="•"/>
            </a:pPr>
            <a:r>
              <a:rPr lang="en-US" dirty="0"/>
              <a:t>What grade &amp; content do you teach?</a:t>
            </a:r>
          </a:p>
          <a:p>
            <a:pPr marL="342900" indent="-342900">
              <a:buFont typeface="Arial"/>
              <a:buChar char="•"/>
            </a:pPr>
            <a:r>
              <a:rPr lang="en-US" dirty="0"/>
              <a:t>What do </a:t>
            </a:r>
            <a:r>
              <a:rPr lang="en-US" dirty="0" smtClean="0"/>
              <a:t>you hope </a:t>
            </a:r>
            <a:r>
              <a:rPr lang="en-US" dirty="0"/>
              <a:t>to learn in this session?</a:t>
            </a:r>
          </a:p>
        </p:txBody>
      </p:sp>
      <p:pic>
        <p:nvPicPr>
          <p:cNvPr id="74758" name="Picture 11" descr="bg-logo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4876800"/>
            <a:ext cx="2081213"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9" name="Picture 12" descr="UNCLogoClear.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17888" y="5978525"/>
            <a:ext cx="74612" cy="3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1" name="Picture 14" descr="3929.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5943600"/>
            <a:ext cx="266700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2" name="Picture 15" descr="sandy_brownscombe.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876800" y="3200400"/>
            <a:ext cx="838200" cy="1163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3" name="Picture 16" descr="SPzbVkCGktWqaxovVWPBx6E4HpR0jDgcq-vGFeTawlfVKOYKWRlDwVcV_nArqVxkVKkh4YyX7WBZKCTeAirMcgIcRu8PMlKjxZuQ7OPwdxlVhuwQyXyG-ys8bUPMVAAnn8bkpkBZqJZSqa9ECxSQWT-Z1sM.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rot="721211">
            <a:off x="2615042" y="5205842"/>
            <a:ext cx="1078103" cy="1078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676400" y="2514600"/>
            <a:ext cx="4038600" cy="307777"/>
          </a:xfrm>
          <a:prstGeom prst="rect">
            <a:avLst/>
          </a:prstGeom>
        </p:spPr>
        <p:txBody>
          <a:bodyPr wrap="square">
            <a:spAutoFit/>
          </a:bodyPr>
          <a:lstStyle/>
          <a:p>
            <a:pPr eaLnBrk="1" hangingPunct="1">
              <a:defRPr/>
            </a:pPr>
            <a:r>
              <a:rPr lang="en-US" sz="1400" dirty="0" err="1">
                <a:solidFill>
                  <a:srgbClr val="0000FF"/>
                </a:solidFill>
              </a:rPr>
              <a:t>sandy.brownscombe@emu.edu</a:t>
            </a:r>
            <a:endParaRPr lang="en-US" sz="1400" dirty="0">
              <a:solidFill>
                <a:srgbClr val="0000FF"/>
              </a:solidFill>
            </a:endParaRPr>
          </a:p>
        </p:txBody>
      </p:sp>
      <p:pic>
        <p:nvPicPr>
          <p:cNvPr id="4" name="Picture 3" descr="2009 Maggie.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0678781">
            <a:off x="648934" y="1083214"/>
            <a:ext cx="1418555" cy="1063916"/>
          </a:xfrm>
          <a:prstGeom prst="rect">
            <a:avLst/>
          </a:prstGeom>
        </p:spPr>
      </p:pic>
      <p:sp>
        <p:nvSpPr>
          <p:cNvPr id="3" name="TextBox 2"/>
          <p:cNvSpPr txBox="1"/>
          <p:nvPr/>
        </p:nvSpPr>
        <p:spPr>
          <a:xfrm>
            <a:off x="6096000" y="1752600"/>
            <a:ext cx="2168783" cy="584776"/>
          </a:xfrm>
          <a:prstGeom prst="rect">
            <a:avLst/>
          </a:prstGeom>
          <a:noFill/>
        </p:spPr>
        <p:txBody>
          <a:bodyPr wrap="none" rtlCol="0">
            <a:spAutoFit/>
          </a:bodyPr>
          <a:lstStyle/>
          <a:p>
            <a:pPr algn="ctr"/>
            <a:r>
              <a:rPr lang="en-US" sz="1600" dirty="0" smtClean="0">
                <a:solidFill>
                  <a:srgbClr val="2C14B9"/>
                </a:solidFill>
              </a:rPr>
              <a:t>University of Northern</a:t>
            </a:r>
          </a:p>
          <a:p>
            <a:pPr algn="ctr"/>
            <a:r>
              <a:rPr lang="en-US" sz="1600" dirty="0" smtClean="0">
                <a:solidFill>
                  <a:srgbClr val="2C14B9"/>
                </a:solidFill>
              </a:rPr>
              <a:t>Colorado</a:t>
            </a:r>
            <a:endParaRPr lang="en-US" sz="1600" dirty="0">
              <a:solidFill>
                <a:srgbClr val="2C14B9"/>
              </a:solidFill>
            </a:endParaRPr>
          </a:p>
        </p:txBody>
      </p:sp>
      <p:pic>
        <p:nvPicPr>
          <p:cNvPr id="5" name="Picture 4" descr="b-carter-old-0001.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05600" y="1066800"/>
            <a:ext cx="1066800" cy="713936"/>
          </a:xfrm>
          <a:prstGeom prst="rect">
            <a:avLst/>
          </a:prstGeom>
        </p:spPr>
      </p:pic>
      <p:sp>
        <p:nvSpPr>
          <p:cNvPr id="6" name="Slide Number Placeholder 5"/>
          <p:cNvSpPr>
            <a:spLocks noGrp="1"/>
          </p:cNvSpPr>
          <p:nvPr>
            <p:ph type="sldNum" sz="quarter" idx="12"/>
          </p:nvPr>
        </p:nvSpPr>
        <p:spPr/>
        <p:txBody>
          <a:bodyPr/>
          <a:lstStyle/>
          <a:p>
            <a:pPr>
              <a:defRPr/>
            </a:pPr>
            <a:fld id="{DB111BE0-A8C2-BC47-BFE7-59D51D21981F}" type="slidenum">
              <a:rPr lang="en-US" smtClean="0"/>
              <a:pPr>
                <a:defRPr/>
              </a:pPr>
              <a:t>3</a:t>
            </a:fld>
            <a:endParaRPr lang="en-US"/>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i="1" dirty="0" smtClean="0"/>
              <a:t>Teaching That Transforms</a:t>
            </a:r>
            <a:endParaRPr lang="en-US" sz="4000" i="1" dirty="0"/>
          </a:p>
        </p:txBody>
      </p:sp>
      <p:sp>
        <p:nvSpPr>
          <p:cNvPr id="3" name="Content Placeholder 2"/>
          <p:cNvSpPr>
            <a:spLocks noGrp="1"/>
          </p:cNvSpPr>
          <p:nvPr>
            <p:ph idx="1"/>
          </p:nvPr>
        </p:nvSpPr>
        <p:spPr/>
        <p:txBody>
          <a:bodyPr/>
          <a:lstStyle/>
          <a:p>
            <a:pPr marL="0" indent="0">
              <a:buNone/>
            </a:pPr>
            <a:endParaRPr lang="en-US" sz="2400" dirty="0"/>
          </a:p>
          <a:p>
            <a:pPr marL="0" indent="0">
              <a:buNone/>
            </a:pPr>
            <a:r>
              <a:rPr lang="en-US" dirty="0" smtClean="0"/>
              <a:t>Identify some key ideas that you have heard </a:t>
            </a:r>
            <a:r>
              <a:rPr lang="en-US" dirty="0"/>
              <a:t>already </a:t>
            </a:r>
            <a:r>
              <a:rPr lang="en-US" dirty="0" smtClean="0"/>
              <a:t>about </a:t>
            </a:r>
            <a:r>
              <a:rPr lang="en-US" i="1" dirty="0" smtClean="0"/>
              <a:t>Teaching That Transforms</a:t>
            </a:r>
            <a:r>
              <a:rPr lang="en-US" dirty="0" smtClean="0"/>
              <a:t> that you think relate to creating caring communities of learning in a middle school classroom. </a:t>
            </a:r>
            <a:endParaRPr lang="en-US" dirty="0"/>
          </a:p>
        </p:txBody>
      </p:sp>
      <p:sp>
        <p:nvSpPr>
          <p:cNvPr id="4" name="Slide Number Placeholder 3"/>
          <p:cNvSpPr>
            <a:spLocks noGrp="1"/>
          </p:cNvSpPr>
          <p:nvPr>
            <p:ph type="sldNum" sz="quarter" idx="12"/>
          </p:nvPr>
        </p:nvSpPr>
        <p:spPr/>
        <p:txBody>
          <a:bodyPr/>
          <a:lstStyle/>
          <a:p>
            <a:pPr>
              <a:defRPr/>
            </a:pPr>
            <a:fld id="{DB111BE0-A8C2-BC47-BFE7-59D51D21981F}" type="slidenum">
              <a:rPr lang="en-US" smtClean="0"/>
              <a:pPr>
                <a:defRPr/>
              </a:pPr>
              <a:t>4</a:t>
            </a:fld>
            <a:endParaRPr lang="en-US"/>
          </a:p>
        </p:txBody>
      </p:sp>
    </p:spTree>
    <p:extLst>
      <p:ext uri="{BB962C8B-B14F-4D97-AF65-F5344CB8AC3E}">
        <p14:creationId xmlns:p14="http://schemas.microsoft.com/office/powerpoint/2010/main" val="276167625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33400"/>
            <a:ext cx="6629400" cy="1066800"/>
          </a:xfrm>
        </p:spPr>
        <p:txBody>
          <a:bodyPr/>
          <a:lstStyle/>
          <a:p>
            <a:r>
              <a:rPr lang="en-US" sz="4000" i="1" dirty="0" smtClean="0"/>
              <a:t>Teaching That Transforms</a:t>
            </a:r>
            <a:endParaRPr lang="en-US" sz="4000" i="1" dirty="0"/>
          </a:p>
        </p:txBody>
      </p:sp>
      <p:sp>
        <p:nvSpPr>
          <p:cNvPr id="3" name="Content Placeholder 2"/>
          <p:cNvSpPr>
            <a:spLocks noGrp="1"/>
          </p:cNvSpPr>
          <p:nvPr>
            <p:ph idx="1"/>
          </p:nvPr>
        </p:nvSpPr>
        <p:spPr>
          <a:xfrm>
            <a:off x="914400" y="1828800"/>
            <a:ext cx="7696200" cy="3657600"/>
          </a:xfrm>
        </p:spPr>
        <p:txBody>
          <a:bodyPr/>
          <a:lstStyle/>
          <a:p>
            <a:pPr marL="0" indent="0">
              <a:buNone/>
            </a:pPr>
            <a:r>
              <a:rPr lang="en-US" dirty="0" smtClean="0"/>
              <a:t>At its heart, Anabaptist-Mennonite pedagogy is about relationships.        </a:t>
            </a:r>
            <a:r>
              <a:rPr lang="en-US" sz="2400" dirty="0" smtClean="0"/>
              <a:t>(Roth, p.94)</a:t>
            </a:r>
          </a:p>
          <a:p>
            <a:pPr marL="0" indent="0">
              <a:buNone/>
            </a:pPr>
            <a:endParaRPr lang="en-US" sz="2400" dirty="0"/>
          </a:p>
          <a:p>
            <a:pPr marL="0" indent="0">
              <a:buNone/>
            </a:pPr>
            <a:r>
              <a:rPr lang="en-US" dirty="0" smtClean="0"/>
              <a:t>Characteristics of good teachers are dispositions…dispositions are cultivated habits.</a:t>
            </a:r>
            <a:r>
              <a:rPr lang="en-US" dirty="0"/>
              <a:t> </a:t>
            </a:r>
            <a:r>
              <a:rPr lang="en-US" sz="2400" dirty="0"/>
              <a:t>(Roth, p</a:t>
            </a:r>
            <a:r>
              <a:rPr lang="en-US" sz="2400" dirty="0" smtClean="0"/>
              <a:t>.</a:t>
            </a:r>
            <a:r>
              <a:rPr lang="en-US" sz="2400" dirty="0"/>
              <a:t> </a:t>
            </a:r>
            <a:r>
              <a:rPr lang="en-US" sz="2400" dirty="0" smtClean="0"/>
              <a:t>109)</a:t>
            </a:r>
            <a:endParaRPr lang="en-US" sz="2400" dirty="0"/>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DB111BE0-A8C2-BC47-BFE7-59D51D21981F}" type="slidenum">
              <a:rPr lang="en-US" smtClean="0"/>
              <a:pPr>
                <a:defRPr/>
              </a:pPr>
              <a:t>5</a:t>
            </a:fld>
            <a:endParaRPr lang="en-US"/>
          </a:p>
        </p:txBody>
      </p:sp>
    </p:spTree>
    <p:extLst>
      <p:ext uri="{BB962C8B-B14F-4D97-AF65-F5344CB8AC3E}">
        <p14:creationId xmlns:p14="http://schemas.microsoft.com/office/powerpoint/2010/main" val="263511299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6718300" cy="1066800"/>
          </a:xfrm>
        </p:spPr>
        <p:txBody>
          <a:bodyPr/>
          <a:lstStyle/>
          <a:p>
            <a:r>
              <a:rPr lang="en-US" sz="4000" i="1" dirty="0" smtClean="0"/>
              <a:t>Teaching That Transforms</a:t>
            </a:r>
            <a:endParaRPr lang="en-US" sz="4000" i="1" dirty="0"/>
          </a:p>
        </p:txBody>
      </p:sp>
      <p:sp>
        <p:nvSpPr>
          <p:cNvPr id="3" name="Content Placeholder 2"/>
          <p:cNvSpPr>
            <a:spLocks noGrp="1"/>
          </p:cNvSpPr>
          <p:nvPr>
            <p:ph idx="1"/>
          </p:nvPr>
        </p:nvSpPr>
        <p:spPr/>
        <p:txBody>
          <a:bodyPr/>
          <a:lstStyle/>
          <a:p>
            <a:pPr marL="0" indent="0">
              <a:buNone/>
            </a:pPr>
            <a:r>
              <a:rPr lang="en-US" dirty="0" smtClean="0"/>
              <a:t>As teachers model these dispositions in their </a:t>
            </a:r>
            <a:r>
              <a:rPr lang="en-US" u="sng" dirty="0" smtClean="0"/>
              <a:t>daily</a:t>
            </a:r>
            <a:r>
              <a:rPr lang="en-US" dirty="0" smtClean="0"/>
              <a:t> encounters with students, they not only create a context for learning the subject matter at hand, they also </a:t>
            </a:r>
            <a:r>
              <a:rPr lang="en-US" u="sng" dirty="0" smtClean="0"/>
              <a:t>invite</a:t>
            </a:r>
            <a:r>
              <a:rPr lang="en-US" dirty="0" smtClean="0"/>
              <a:t> students to nurture similar dispositions, which will enhance their learning for the rest of their lives. </a:t>
            </a:r>
            <a:r>
              <a:rPr lang="en-US" sz="2400" dirty="0" smtClean="0"/>
              <a:t>(</a:t>
            </a:r>
            <a:r>
              <a:rPr lang="en-US" sz="2400" dirty="0"/>
              <a:t>Roth, p</a:t>
            </a:r>
            <a:r>
              <a:rPr lang="en-US" sz="2400" dirty="0" smtClean="0"/>
              <a:t>.</a:t>
            </a:r>
            <a:r>
              <a:rPr lang="en-US" sz="2400" dirty="0"/>
              <a:t> </a:t>
            </a:r>
            <a:r>
              <a:rPr lang="en-US" sz="2400" dirty="0" smtClean="0"/>
              <a:t>111)</a:t>
            </a:r>
            <a:endParaRPr lang="en-US" sz="2400" dirty="0"/>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DB111BE0-A8C2-BC47-BFE7-59D51D21981F}" type="slidenum">
              <a:rPr lang="en-US" smtClean="0"/>
              <a:pPr>
                <a:defRPr/>
              </a:pPr>
              <a:t>6</a:t>
            </a:fld>
            <a:endParaRPr lang="en-US"/>
          </a:p>
        </p:txBody>
      </p:sp>
    </p:spTree>
    <p:extLst>
      <p:ext uri="{BB962C8B-B14F-4D97-AF65-F5344CB8AC3E}">
        <p14:creationId xmlns:p14="http://schemas.microsoft.com/office/powerpoint/2010/main" val="249509940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6705600" cy="762000"/>
          </a:xfrm>
        </p:spPr>
        <p:txBody>
          <a:bodyPr/>
          <a:lstStyle/>
          <a:p>
            <a:r>
              <a:rPr lang="en-US" sz="4000" i="1" dirty="0" smtClean="0"/>
              <a:t>Teaching That Transforms</a:t>
            </a:r>
            <a:endParaRPr lang="en-US" sz="4000" i="1" dirty="0"/>
          </a:p>
        </p:txBody>
      </p:sp>
      <p:sp>
        <p:nvSpPr>
          <p:cNvPr id="3" name="Content Placeholder 2"/>
          <p:cNvSpPr>
            <a:spLocks noGrp="1"/>
          </p:cNvSpPr>
          <p:nvPr>
            <p:ph idx="1"/>
          </p:nvPr>
        </p:nvSpPr>
        <p:spPr>
          <a:xfrm>
            <a:off x="762000" y="1143000"/>
            <a:ext cx="7696200" cy="3657600"/>
          </a:xfrm>
        </p:spPr>
        <p:txBody>
          <a:bodyPr/>
          <a:lstStyle/>
          <a:p>
            <a:pPr marL="514350" indent="-514350">
              <a:buFont typeface="+mj-lt"/>
              <a:buAutoNum type="arabicPeriod"/>
            </a:pPr>
            <a:r>
              <a:rPr lang="en-US" i="1" dirty="0" smtClean="0"/>
              <a:t>Curiosity: Humility Seeking Understanding</a:t>
            </a:r>
          </a:p>
          <a:p>
            <a:pPr marL="914400" lvl="1" indent="-514350">
              <a:buFont typeface="Arial"/>
              <a:buChar char="•"/>
            </a:pPr>
            <a:r>
              <a:rPr lang="en-US" dirty="0" smtClean="0"/>
              <a:t>Asking good questions may be as important as the answers</a:t>
            </a:r>
          </a:p>
          <a:p>
            <a:pPr marL="514350" indent="-514350">
              <a:buFont typeface="+mj-lt"/>
              <a:buAutoNum type="arabicPeriod"/>
            </a:pPr>
            <a:r>
              <a:rPr lang="en-US" i="1" dirty="0" smtClean="0"/>
              <a:t>Reason: Celebrate the Gift of the Mind</a:t>
            </a:r>
          </a:p>
          <a:p>
            <a:pPr marL="914400" lvl="1" indent="-514350">
              <a:buFont typeface="Arial"/>
              <a:buChar char="•"/>
            </a:pPr>
            <a:r>
              <a:rPr lang="en-US" dirty="0" smtClean="0"/>
              <a:t>Seek out patterns of interconnection that hide below the surface</a:t>
            </a:r>
          </a:p>
          <a:p>
            <a:pPr marL="914400" lvl="1" indent="-514350">
              <a:buFont typeface="Arial"/>
              <a:buChar char="•"/>
            </a:pPr>
            <a:r>
              <a:rPr lang="en-US" dirty="0" smtClean="0"/>
              <a:t>Model careful thinking</a:t>
            </a:r>
          </a:p>
          <a:p>
            <a:pPr marL="914400" lvl="1" indent="-514350">
              <a:buFont typeface="Arial"/>
              <a:buChar char="•"/>
            </a:pPr>
            <a:r>
              <a:rPr lang="en-US" dirty="0" smtClean="0"/>
              <a:t>No question should be off-limits</a:t>
            </a:r>
            <a:endParaRPr lang="en-US" dirty="0"/>
          </a:p>
        </p:txBody>
      </p:sp>
      <p:sp>
        <p:nvSpPr>
          <p:cNvPr id="4" name="Slide Number Placeholder 3"/>
          <p:cNvSpPr>
            <a:spLocks noGrp="1"/>
          </p:cNvSpPr>
          <p:nvPr>
            <p:ph type="sldNum" sz="quarter" idx="12"/>
          </p:nvPr>
        </p:nvSpPr>
        <p:spPr/>
        <p:txBody>
          <a:bodyPr/>
          <a:lstStyle/>
          <a:p>
            <a:pPr>
              <a:defRPr/>
            </a:pPr>
            <a:fld id="{DB111BE0-A8C2-BC47-BFE7-59D51D21981F}" type="slidenum">
              <a:rPr lang="en-US" smtClean="0"/>
              <a:pPr>
                <a:defRPr/>
              </a:pPr>
              <a:t>7</a:t>
            </a:fld>
            <a:endParaRPr lang="en-US"/>
          </a:p>
        </p:txBody>
      </p:sp>
    </p:spTree>
    <p:extLst>
      <p:ext uri="{BB962C8B-B14F-4D97-AF65-F5344CB8AC3E}">
        <p14:creationId xmlns:p14="http://schemas.microsoft.com/office/powerpoint/2010/main" val="383069423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6705600" cy="762000"/>
          </a:xfrm>
        </p:spPr>
        <p:txBody>
          <a:bodyPr/>
          <a:lstStyle/>
          <a:p>
            <a:r>
              <a:rPr lang="en-US" sz="4000" i="1" dirty="0" smtClean="0"/>
              <a:t>Teaching That Transforms</a:t>
            </a:r>
            <a:endParaRPr lang="en-US" sz="4000" i="1" dirty="0"/>
          </a:p>
        </p:txBody>
      </p:sp>
      <p:sp>
        <p:nvSpPr>
          <p:cNvPr id="3" name="Content Placeholder 2"/>
          <p:cNvSpPr>
            <a:spLocks noGrp="1"/>
          </p:cNvSpPr>
          <p:nvPr>
            <p:ph idx="1"/>
          </p:nvPr>
        </p:nvSpPr>
        <p:spPr>
          <a:xfrm>
            <a:off x="762000" y="1143000"/>
            <a:ext cx="7696200" cy="3657600"/>
          </a:xfrm>
        </p:spPr>
        <p:txBody>
          <a:bodyPr/>
          <a:lstStyle/>
          <a:p>
            <a:pPr marL="514350" indent="-514350">
              <a:buFont typeface="+mj-lt"/>
              <a:buAutoNum type="arabicPeriod" startAt="3"/>
            </a:pPr>
            <a:r>
              <a:rPr lang="en-US" i="1" dirty="0" smtClean="0"/>
              <a:t>Joy: Education Is Not Drudgery</a:t>
            </a:r>
          </a:p>
          <a:p>
            <a:pPr marL="914400" lvl="1" indent="-514350">
              <a:buFont typeface="Arial"/>
              <a:buChar char="•"/>
            </a:pPr>
            <a:r>
              <a:rPr lang="en-US" dirty="0" smtClean="0"/>
              <a:t>Be open to the “aha” thrill of discovery</a:t>
            </a:r>
          </a:p>
          <a:p>
            <a:pPr marL="400050" lvl="1" indent="0">
              <a:buNone/>
            </a:pPr>
            <a:endParaRPr lang="en-US" sz="1200" dirty="0" smtClean="0"/>
          </a:p>
          <a:p>
            <a:pPr marL="514350" indent="-514350">
              <a:buFont typeface="+mj-lt"/>
              <a:buAutoNum type="arabicPeriod" startAt="3"/>
            </a:pPr>
            <a:r>
              <a:rPr lang="en-US" i="1" dirty="0" smtClean="0"/>
              <a:t>Patience: “If You Knew It All You Would Not Need to Be Here”</a:t>
            </a:r>
          </a:p>
          <a:p>
            <a:pPr marL="0" indent="0">
              <a:buNone/>
            </a:pPr>
            <a:endParaRPr lang="en-US" sz="1200" i="1" dirty="0" smtClean="0"/>
          </a:p>
          <a:p>
            <a:pPr marL="514350" indent="-514350">
              <a:buFont typeface="+mj-lt"/>
              <a:buAutoNum type="arabicPeriod" startAt="3"/>
            </a:pPr>
            <a:r>
              <a:rPr lang="en-US" i="1" dirty="0" smtClean="0"/>
              <a:t>Love: Created in the Image of God </a:t>
            </a:r>
          </a:p>
          <a:p>
            <a:pPr marL="0" indent="0">
              <a:buNone/>
            </a:pPr>
            <a:endParaRPr lang="en-US" i="1" dirty="0" smtClean="0"/>
          </a:p>
          <a:p>
            <a:pPr marL="0" indent="0" algn="r">
              <a:buNone/>
            </a:pPr>
            <a:r>
              <a:rPr lang="en-US" sz="2800" dirty="0"/>
              <a:t>(Roth, p. </a:t>
            </a:r>
            <a:r>
              <a:rPr lang="en-US" sz="2800" dirty="0" smtClean="0"/>
              <a:t>111-119)</a:t>
            </a:r>
            <a:endParaRPr lang="en-US" sz="2800" dirty="0"/>
          </a:p>
          <a:p>
            <a:pPr marL="0" indent="0" algn="r">
              <a:buNone/>
            </a:pPr>
            <a:endParaRPr lang="en-US" dirty="0"/>
          </a:p>
        </p:txBody>
      </p:sp>
      <p:sp>
        <p:nvSpPr>
          <p:cNvPr id="4" name="Slide Number Placeholder 3"/>
          <p:cNvSpPr>
            <a:spLocks noGrp="1"/>
          </p:cNvSpPr>
          <p:nvPr>
            <p:ph type="sldNum" sz="quarter" idx="12"/>
          </p:nvPr>
        </p:nvSpPr>
        <p:spPr/>
        <p:txBody>
          <a:bodyPr/>
          <a:lstStyle/>
          <a:p>
            <a:pPr>
              <a:defRPr/>
            </a:pPr>
            <a:fld id="{DB111BE0-A8C2-BC47-BFE7-59D51D21981F}" type="slidenum">
              <a:rPr lang="en-US" smtClean="0"/>
              <a:pPr>
                <a:defRPr/>
              </a:pPr>
              <a:t>8</a:t>
            </a:fld>
            <a:endParaRPr lang="en-US"/>
          </a:p>
        </p:txBody>
      </p:sp>
    </p:spTree>
    <p:extLst>
      <p:ext uri="{BB962C8B-B14F-4D97-AF65-F5344CB8AC3E}">
        <p14:creationId xmlns:p14="http://schemas.microsoft.com/office/powerpoint/2010/main" val="156206787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685800" y="304800"/>
            <a:ext cx="6870700" cy="838200"/>
          </a:xfrm>
        </p:spPr>
        <p:txBody>
          <a:bodyPr/>
          <a:lstStyle/>
          <a:p>
            <a:r>
              <a:rPr lang="en-US">
                <a:latin typeface="Arial" charset="0"/>
                <a:ea typeface="ＭＳ Ｐゴシック" charset="0"/>
                <a:cs typeface="ＭＳ Ｐゴシック" charset="0"/>
              </a:rPr>
              <a:t>Ethic of care</a:t>
            </a:r>
          </a:p>
        </p:txBody>
      </p:sp>
      <p:sp>
        <p:nvSpPr>
          <p:cNvPr id="3" name="Content Placeholder 2"/>
          <p:cNvSpPr>
            <a:spLocks noGrp="1"/>
          </p:cNvSpPr>
          <p:nvPr>
            <p:ph idx="1"/>
          </p:nvPr>
        </p:nvSpPr>
        <p:spPr>
          <a:xfrm>
            <a:off x="685800" y="1447800"/>
            <a:ext cx="7696200" cy="3657600"/>
          </a:xfrm>
        </p:spPr>
        <p:txBody>
          <a:bodyPr/>
          <a:lstStyle/>
          <a:p>
            <a:pPr>
              <a:defRPr/>
            </a:pPr>
            <a:r>
              <a:rPr lang="en-US" dirty="0" smtClean="0"/>
              <a:t>All </a:t>
            </a:r>
            <a:r>
              <a:rPr lang="en-US" dirty="0"/>
              <a:t>people everywhere want to be cared </a:t>
            </a:r>
            <a:r>
              <a:rPr lang="en-US" dirty="0" smtClean="0"/>
              <a:t>for</a:t>
            </a:r>
            <a:endParaRPr lang="en-US" dirty="0"/>
          </a:p>
          <a:p>
            <a:pPr>
              <a:defRPr/>
            </a:pPr>
            <a:r>
              <a:rPr lang="en-US" dirty="0" smtClean="0"/>
              <a:t>Manifestations </a:t>
            </a:r>
            <a:r>
              <a:rPr lang="en-US" dirty="0"/>
              <a:t>of caring relations differ across times, cultures, and </a:t>
            </a:r>
            <a:r>
              <a:rPr lang="en-US" dirty="0" smtClean="0"/>
              <a:t>individuals’</a:t>
            </a:r>
          </a:p>
          <a:p>
            <a:pPr>
              <a:defRPr/>
            </a:pPr>
            <a:r>
              <a:rPr lang="en-US" dirty="0" smtClean="0"/>
              <a:t>Universal </a:t>
            </a:r>
            <a:r>
              <a:rPr lang="en-US" dirty="0"/>
              <a:t>desire to be cared </a:t>
            </a:r>
            <a:r>
              <a:rPr lang="en-US" dirty="0" smtClean="0"/>
              <a:t>for </a:t>
            </a:r>
          </a:p>
          <a:p>
            <a:pPr marL="0" indent="0">
              <a:buNone/>
              <a:defRPr/>
            </a:pPr>
            <a:r>
              <a:rPr lang="en-US" sz="2800" dirty="0"/>
              <a:t> </a:t>
            </a:r>
            <a:r>
              <a:rPr lang="en-US" sz="2800" dirty="0" smtClean="0"/>
              <a:t> </a:t>
            </a:r>
            <a:r>
              <a:rPr lang="en-US" sz="2400" dirty="0" smtClean="0"/>
              <a:t> (</a:t>
            </a:r>
            <a:r>
              <a:rPr lang="en-US" sz="2400" dirty="0" err="1"/>
              <a:t>Noddings</a:t>
            </a:r>
            <a:r>
              <a:rPr lang="en-US" sz="2400" dirty="0"/>
              <a:t> </a:t>
            </a:r>
            <a:r>
              <a:rPr lang="en-US" sz="2400" dirty="0" smtClean="0"/>
              <a:t>2002)</a:t>
            </a:r>
            <a:endParaRPr lang="en-US" sz="2400" dirty="0"/>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9</a:t>
            </a:fld>
            <a:endParaRPr lang="en-US"/>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685800" y="304800"/>
            <a:ext cx="6870700" cy="838200"/>
          </a:xfrm>
        </p:spPr>
        <p:txBody>
          <a:bodyPr/>
          <a:lstStyle/>
          <a:p>
            <a:r>
              <a:rPr lang="en-US">
                <a:latin typeface="Arial" charset="0"/>
                <a:ea typeface="ＭＳ Ｐゴシック" charset="0"/>
                <a:cs typeface="ＭＳ Ｐゴシック" charset="0"/>
              </a:rPr>
              <a:t>Caring Teacher</a:t>
            </a:r>
          </a:p>
        </p:txBody>
      </p:sp>
      <p:sp>
        <p:nvSpPr>
          <p:cNvPr id="76802" name="Content Placeholder 2"/>
          <p:cNvSpPr>
            <a:spLocks noGrp="1"/>
          </p:cNvSpPr>
          <p:nvPr>
            <p:ph idx="1"/>
          </p:nvPr>
        </p:nvSpPr>
        <p:spPr>
          <a:xfrm>
            <a:off x="685800" y="1447800"/>
            <a:ext cx="7924800" cy="3657600"/>
          </a:xfrm>
        </p:spPr>
        <p:txBody>
          <a:bodyPr/>
          <a:lstStyle/>
          <a:p>
            <a:r>
              <a:rPr lang="en-US" sz="2800" dirty="0">
                <a:latin typeface="Arial" charset="0"/>
                <a:ea typeface="ＭＳ Ｐゴシック" charset="0"/>
                <a:cs typeface="ＭＳ Ｐゴシック" charset="0"/>
              </a:rPr>
              <a:t>"A caring teacher directs his or her energy to care for students in the form of taking action(s) --the actions required to meet the unfilled needs of the students" (Lisle, 2001, p. 140)</a:t>
            </a:r>
            <a:r>
              <a:rPr lang="en-US" sz="2800" dirty="0" smtClean="0">
                <a:latin typeface="Arial" charset="0"/>
                <a:ea typeface="ＭＳ Ｐゴシック" charset="0"/>
                <a:cs typeface="ＭＳ Ｐゴシック" charset="0"/>
              </a:rPr>
              <a:t>.</a:t>
            </a:r>
          </a:p>
          <a:p>
            <a:pPr marL="0" indent="0">
              <a:buNone/>
            </a:pPr>
            <a:endParaRPr lang="en-US" sz="2800" dirty="0">
              <a:latin typeface="Arial" charset="0"/>
              <a:ea typeface="ＭＳ Ｐゴシック" charset="0"/>
              <a:cs typeface="ＭＳ Ｐゴシック" charset="0"/>
            </a:endParaRPr>
          </a:p>
          <a:p>
            <a:r>
              <a:rPr lang="en-US" sz="2800" dirty="0" smtClean="0">
                <a:latin typeface="Arial" charset="0"/>
                <a:ea typeface="ＭＳ Ｐゴシック" charset="0"/>
                <a:cs typeface="ＭＳ Ｐゴシック" charset="0"/>
              </a:rPr>
              <a:t>"</a:t>
            </a:r>
            <a:r>
              <a:rPr lang="en-US" sz="2800" dirty="0">
                <a:latin typeface="Arial" charset="0"/>
                <a:ea typeface="ＭＳ Ｐゴシック" charset="0"/>
                <a:cs typeface="ＭＳ Ｐゴシック" charset="0"/>
              </a:rPr>
              <a:t>One who regularly establishes caring relations--not merely as one who possess certain virtues" (</a:t>
            </a:r>
            <a:r>
              <a:rPr lang="en-US" sz="2800" dirty="0" err="1">
                <a:latin typeface="Arial" charset="0"/>
                <a:ea typeface="ＭＳ Ｐゴシック" charset="0"/>
                <a:cs typeface="ＭＳ Ｐゴシック" charset="0"/>
              </a:rPr>
              <a:t>Noddings</a:t>
            </a:r>
            <a:r>
              <a:rPr lang="en-US" sz="2800" dirty="0">
                <a:latin typeface="Arial" charset="0"/>
                <a:ea typeface="ＭＳ Ｐゴシック" charset="0"/>
                <a:cs typeface="ＭＳ Ｐゴシック" charset="0"/>
              </a:rPr>
              <a:t>, 2001b, p. 103). </a:t>
            </a:r>
            <a:endParaRPr lang="en-US" sz="2800" dirty="0" smtClean="0">
              <a:latin typeface="Arial" charset="0"/>
              <a:ea typeface="ＭＳ Ｐゴシック" charset="0"/>
              <a:cs typeface="ＭＳ Ｐゴシック" charset="0"/>
            </a:endParaRPr>
          </a:p>
          <a:p>
            <a:pPr marL="0" indent="0">
              <a:buNone/>
            </a:pPr>
            <a:endParaRPr lang="en-US" sz="1200"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10</a:t>
            </a:fld>
            <a:endParaRPr lang="en-US"/>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685800" y="304800"/>
            <a:ext cx="6870700" cy="838200"/>
          </a:xfrm>
        </p:spPr>
        <p:txBody>
          <a:bodyPr/>
          <a:lstStyle/>
          <a:p>
            <a:r>
              <a:rPr lang="en-US">
                <a:latin typeface="Arial" charset="0"/>
                <a:ea typeface="ＭＳ Ｐゴシック" charset="0"/>
                <a:cs typeface="ＭＳ Ｐゴシック" charset="0"/>
              </a:rPr>
              <a:t>Caring Actions</a:t>
            </a:r>
          </a:p>
        </p:txBody>
      </p:sp>
      <p:sp>
        <p:nvSpPr>
          <p:cNvPr id="77826" name="Content Placeholder 2"/>
          <p:cNvSpPr>
            <a:spLocks noGrp="1"/>
          </p:cNvSpPr>
          <p:nvPr>
            <p:ph idx="1"/>
          </p:nvPr>
        </p:nvSpPr>
        <p:spPr>
          <a:xfrm>
            <a:off x="685800" y="1676400"/>
            <a:ext cx="7696200" cy="3429000"/>
          </a:xfrm>
        </p:spPr>
        <p:txBody>
          <a:bodyPr/>
          <a:lstStyle/>
          <a:p>
            <a:pPr marL="0" indent="0">
              <a:buFontTx/>
              <a:buNone/>
            </a:pPr>
            <a:r>
              <a:rPr lang="en-US" sz="2800" dirty="0">
                <a:latin typeface="Arial" charset="0"/>
                <a:ea typeface="ＭＳ Ｐゴシック" charset="0"/>
                <a:cs typeface="ＭＳ Ｐゴシック" charset="0"/>
              </a:rPr>
              <a:t>Caring learning environments allow students to </a:t>
            </a:r>
            <a:r>
              <a:rPr lang="en-US" sz="2800" u="sng" dirty="0">
                <a:latin typeface="Arial" charset="0"/>
                <a:ea typeface="ＭＳ Ｐゴシック" charset="0"/>
                <a:cs typeface="ＭＳ Ｐゴシック" charset="0"/>
              </a:rPr>
              <a:t>feel safe</a:t>
            </a:r>
            <a:r>
              <a:rPr lang="en-US" sz="2800" dirty="0">
                <a:latin typeface="Arial" charset="0"/>
                <a:ea typeface="ＭＳ Ｐゴシック" charset="0"/>
                <a:cs typeface="ＭＳ Ｐゴシック" charset="0"/>
              </a:rPr>
              <a:t>, </a:t>
            </a:r>
            <a:r>
              <a:rPr lang="en-US" sz="2800" u="sng" dirty="0">
                <a:latin typeface="Arial" charset="0"/>
                <a:ea typeface="ＭＳ Ｐゴシック" charset="0"/>
                <a:cs typeface="ＭＳ Ｐゴシック" charset="0"/>
              </a:rPr>
              <a:t>make mistakes</a:t>
            </a:r>
            <a:r>
              <a:rPr lang="en-US" sz="2800" dirty="0">
                <a:latin typeface="Arial" charset="0"/>
                <a:ea typeface="ＭＳ Ｐゴシック" charset="0"/>
                <a:cs typeface="ＭＳ Ｐゴシック" charset="0"/>
              </a:rPr>
              <a:t>, and </a:t>
            </a:r>
            <a:r>
              <a:rPr lang="en-US" sz="2800" u="sng" dirty="0">
                <a:latin typeface="Arial" charset="0"/>
                <a:ea typeface="ＭＳ Ｐゴシック" charset="0"/>
                <a:cs typeface="ＭＳ Ｐゴシック" charset="0"/>
              </a:rPr>
              <a:t>work</a:t>
            </a:r>
            <a:r>
              <a:rPr lang="en-US" sz="2800" dirty="0">
                <a:latin typeface="Arial" charset="0"/>
                <a:ea typeface="ＭＳ Ｐゴシック" charset="0"/>
                <a:cs typeface="ＭＳ Ｐゴシック" charset="0"/>
              </a:rPr>
              <a:t> </a:t>
            </a:r>
            <a:r>
              <a:rPr lang="en-US" sz="2800" u="sng" dirty="0">
                <a:latin typeface="Arial" charset="0"/>
                <a:ea typeface="ＭＳ Ｐゴシック" charset="0"/>
                <a:cs typeface="ＭＳ Ｐゴシック" charset="0"/>
              </a:rPr>
              <a:t>collaboratively with others </a:t>
            </a:r>
            <a:r>
              <a:rPr lang="en-US" sz="2800" dirty="0">
                <a:latin typeface="Arial" charset="0"/>
                <a:ea typeface="ＭＳ Ｐゴシック" charset="0"/>
                <a:cs typeface="ＭＳ Ｐゴシック" charset="0"/>
              </a:rPr>
              <a:t>while the teachers in these classrooms make connections to students prior learning, interests, and are culturally responsive to their students </a:t>
            </a:r>
          </a:p>
          <a:p>
            <a:pPr marL="0" indent="0">
              <a:buFontTx/>
              <a:buNone/>
            </a:pPr>
            <a:r>
              <a:rPr lang="en-US" sz="1800" dirty="0">
                <a:latin typeface="Arial" charset="0"/>
                <a:ea typeface="ＭＳ Ｐゴシック" charset="0"/>
                <a:cs typeface="ＭＳ Ｐゴシック" charset="0"/>
              </a:rPr>
              <a:t>(Gay, 2000; Goldstein, 2002; Lin, 2001; </a:t>
            </a:r>
            <a:r>
              <a:rPr lang="en-US" sz="1800" dirty="0" err="1" smtClean="0">
                <a:latin typeface="Arial" charset="0"/>
                <a:ea typeface="ＭＳ Ｐゴシック" charset="0"/>
                <a:cs typeface="ＭＳ Ｐゴシック" charset="0"/>
              </a:rPr>
              <a:t>Noddings</a:t>
            </a:r>
            <a:r>
              <a:rPr lang="en-US" sz="1800" dirty="0">
                <a:latin typeface="Arial" charset="0"/>
                <a:ea typeface="ＭＳ Ｐゴシック" charset="0"/>
                <a:cs typeface="ＭＳ Ｐゴシック" charset="0"/>
              </a:rPr>
              <a:t>, 1992, 2001c, </a:t>
            </a:r>
            <a:r>
              <a:rPr lang="en-US" sz="1800" dirty="0" smtClean="0">
                <a:latin typeface="Arial" charset="0"/>
                <a:ea typeface="ＭＳ Ｐゴシック" charset="0"/>
                <a:cs typeface="ＭＳ Ｐゴシック" charset="0"/>
              </a:rPr>
              <a:t>2002) </a:t>
            </a:r>
            <a:endParaRPr lang="en-US" sz="1800"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11</a:t>
            </a:fld>
            <a:endParaRPr lang="en-US"/>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a:xfrm>
            <a:off x="685800" y="304800"/>
            <a:ext cx="6870700" cy="838200"/>
          </a:xfrm>
        </p:spPr>
        <p:txBody>
          <a:bodyPr/>
          <a:lstStyle/>
          <a:p>
            <a:r>
              <a:rPr lang="en-US">
                <a:latin typeface="Arial" charset="0"/>
                <a:ea typeface="ＭＳ Ｐゴシック" charset="0"/>
                <a:cs typeface="ＭＳ Ｐゴシック" charset="0"/>
              </a:rPr>
              <a:t>Caring Actions</a:t>
            </a:r>
          </a:p>
        </p:txBody>
      </p:sp>
      <p:sp>
        <p:nvSpPr>
          <p:cNvPr id="78850" name="Content Placeholder 2"/>
          <p:cNvSpPr>
            <a:spLocks noGrp="1"/>
          </p:cNvSpPr>
          <p:nvPr>
            <p:ph idx="1"/>
          </p:nvPr>
        </p:nvSpPr>
        <p:spPr>
          <a:xfrm>
            <a:off x="685800" y="2057400"/>
            <a:ext cx="7696200" cy="3048000"/>
          </a:xfrm>
        </p:spPr>
        <p:txBody>
          <a:bodyPr/>
          <a:lstStyle/>
          <a:p>
            <a:pPr marL="0" indent="0">
              <a:buFontTx/>
              <a:buNone/>
            </a:pPr>
            <a:r>
              <a:rPr lang="en-US" dirty="0">
                <a:latin typeface="Arial" charset="0"/>
                <a:ea typeface="ＭＳ Ｐゴシック" charset="0"/>
                <a:cs typeface="ＭＳ Ｐゴシック" charset="0"/>
              </a:rPr>
              <a:t>Schools that exhibit the characteristics of caring learning communities are necessary if students are to reach their academic </a:t>
            </a:r>
            <a:r>
              <a:rPr lang="en-US" dirty="0" smtClean="0">
                <a:latin typeface="Arial" charset="0"/>
                <a:ea typeface="ＭＳ Ｐゴシック" charset="0"/>
                <a:cs typeface="ＭＳ Ｐゴシック" charset="0"/>
              </a:rPr>
              <a:t>potential. </a:t>
            </a:r>
          </a:p>
          <a:p>
            <a:pPr marL="0" indent="0">
              <a:buFontTx/>
              <a:buNone/>
            </a:pPr>
            <a:r>
              <a:rPr lang="en-US" sz="2400" dirty="0" smtClean="0">
                <a:latin typeface="Arial" charset="0"/>
                <a:ea typeface="ＭＳ Ｐゴシック" charset="0"/>
                <a:cs typeface="ＭＳ Ｐゴシック" charset="0"/>
              </a:rPr>
              <a:t>(</a:t>
            </a:r>
            <a:r>
              <a:rPr lang="en-US" sz="2400" dirty="0" err="1">
                <a:latin typeface="Arial" charset="0"/>
                <a:ea typeface="ＭＳ Ｐゴシック" charset="0"/>
                <a:cs typeface="ＭＳ Ｐゴシック" charset="0"/>
              </a:rPr>
              <a:t>Noddings</a:t>
            </a:r>
            <a:r>
              <a:rPr lang="en-US" sz="2400" dirty="0">
                <a:latin typeface="Arial" charset="0"/>
                <a:ea typeface="ＭＳ Ｐゴシック" charset="0"/>
                <a:cs typeface="ＭＳ Ｐゴシック" charset="0"/>
              </a:rPr>
              <a:t>, 1992; </a:t>
            </a:r>
            <a:r>
              <a:rPr lang="en-US" sz="2400" dirty="0" err="1">
                <a:latin typeface="Arial" charset="0"/>
                <a:ea typeface="ＭＳ Ｐゴシック" charset="0"/>
                <a:cs typeface="ＭＳ Ｐゴシック" charset="0"/>
              </a:rPr>
              <a:t>Larrivee</a:t>
            </a:r>
            <a:r>
              <a:rPr lang="en-US" sz="2400" dirty="0">
                <a:latin typeface="Arial" charset="0"/>
                <a:ea typeface="ＭＳ Ｐゴシック" charset="0"/>
                <a:cs typeface="ＭＳ Ｐゴシック" charset="0"/>
              </a:rPr>
              <a:t>, 2000</a:t>
            </a:r>
            <a:r>
              <a:rPr lang="en-US" sz="2400" dirty="0" smtClean="0">
                <a:latin typeface="Arial" charset="0"/>
                <a:ea typeface="ＭＳ Ｐゴシック" charset="0"/>
                <a:cs typeface="ＭＳ Ｐゴシック" charset="0"/>
              </a:rPr>
              <a:t>) </a:t>
            </a:r>
            <a:endParaRPr lang="en-US" sz="2400" dirty="0">
              <a:latin typeface="Arial" charset="0"/>
              <a:ea typeface="ＭＳ Ｐゴシック" charset="0"/>
              <a:cs typeface="ＭＳ Ｐゴシック" charset="0"/>
            </a:endParaRPr>
          </a:p>
          <a:p>
            <a:pPr marL="0" indent="0">
              <a:buFontTx/>
              <a:buNone/>
            </a:pPr>
            <a:endParaRPr lang="en-US" sz="2400" dirty="0">
              <a:latin typeface="Arial" charset="0"/>
              <a:ea typeface="ＭＳ Ｐゴシック" charset="0"/>
              <a:cs typeface="ＭＳ Ｐゴシック" charset="0"/>
            </a:endParaRPr>
          </a:p>
          <a:p>
            <a:pPr marL="0" indent="0">
              <a:buFontTx/>
              <a:buNone/>
            </a:pPr>
            <a:endParaRPr lang="en-US"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12</a:t>
            </a:fld>
            <a:endParaRPr lang="en-US"/>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685800" y="304800"/>
            <a:ext cx="6870700" cy="838200"/>
          </a:xfrm>
        </p:spPr>
        <p:txBody>
          <a:bodyPr/>
          <a:lstStyle/>
          <a:p>
            <a:r>
              <a:rPr lang="en-US" sz="4000">
                <a:latin typeface="Arial" charset="0"/>
                <a:ea typeface="ＭＳ Ｐゴシック" charset="0"/>
                <a:cs typeface="ＭＳ Ｐゴシック" charset="0"/>
              </a:rPr>
              <a:t>Actions of Caring Teachers</a:t>
            </a:r>
          </a:p>
        </p:txBody>
      </p:sp>
      <p:sp>
        <p:nvSpPr>
          <p:cNvPr id="3" name="Content Placeholder 2"/>
          <p:cNvSpPr>
            <a:spLocks noGrp="1"/>
          </p:cNvSpPr>
          <p:nvPr>
            <p:ph idx="1"/>
          </p:nvPr>
        </p:nvSpPr>
        <p:spPr>
          <a:xfrm>
            <a:off x="685800" y="1447800"/>
            <a:ext cx="7696200" cy="3657600"/>
          </a:xfrm>
        </p:spPr>
        <p:txBody>
          <a:bodyPr/>
          <a:lstStyle/>
          <a:p>
            <a:pPr>
              <a:defRPr/>
            </a:pPr>
            <a:r>
              <a:rPr lang="en-US" sz="2800" dirty="0"/>
              <a:t>Actively listens to students</a:t>
            </a:r>
          </a:p>
          <a:p>
            <a:pPr>
              <a:defRPr/>
            </a:pPr>
            <a:r>
              <a:rPr lang="en-US" sz="2800" dirty="0"/>
              <a:t>Makes eye contact with students</a:t>
            </a:r>
          </a:p>
          <a:p>
            <a:pPr>
              <a:defRPr/>
            </a:pPr>
            <a:r>
              <a:rPr lang="en-US" sz="2800" dirty="0"/>
              <a:t>Helps students with homework</a:t>
            </a:r>
          </a:p>
          <a:p>
            <a:pPr>
              <a:defRPr/>
            </a:pPr>
            <a:r>
              <a:rPr lang="en-US" sz="2800" dirty="0"/>
              <a:t>Varies instruction to meet the needs of individual students</a:t>
            </a:r>
          </a:p>
          <a:p>
            <a:pPr>
              <a:defRPr/>
            </a:pPr>
            <a:r>
              <a:rPr lang="en-US" sz="2800" dirty="0"/>
              <a:t>Provides clear explanations of assignments</a:t>
            </a:r>
            <a:r>
              <a:rPr lang="en-US" sz="2800" dirty="0" smtClean="0"/>
              <a:t> </a:t>
            </a:r>
          </a:p>
          <a:p>
            <a:pPr>
              <a:defRPr/>
            </a:pPr>
            <a:r>
              <a:rPr lang="en-US" sz="2800" dirty="0"/>
              <a:t>Checks for understanding</a:t>
            </a:r>
          </a:p>
          <a:p>
            <a:pPr marL="0" indent="0">
              <a:buFontTx/>
              <a:buNone/>
              <a:defRPr/>
            </a:pPr>
            <a:endParaRPr lang="en-US" sz="2400" dirty="0"/>
          </a:p>
          <a:p>
            <a:pPr marL="0" indent="0">
              <a:buFontTx/>
              <a:buNone/>
              <a:defRPr/>
            </a:pPr>
            <a:endParaRPr lang="en-US" dirty="0"/>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13</a:t>
            </a:fld>
            <a:endParaRPr lang="en-US"/>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685800" y="304800"/>
            <a:ext cx="6870700" cy="838200"/>
          </a:xfrm>
        </p:spPr>
        <p:txBody>
          <a:bodyPr/>
          <a:lstStyle/>
          <a:p>
            <a:r>
              <a:rPr lang="en-US" sz="4000">
                <a:latin typeface="Arial" charset="0"/>
                <a:ea typeface="ＭＳ Ｐゴシック" charset="0"/>
                <a:cs typeface="ＭＳ Ｐゴシック" charset="0"/>
              </a:rPr>
              <a:t>Actions of Caring Teachers</a:t>
            </a:r>
          </a:p>
        </p:txBody>
      </p:sp>
      <p:sp>
        <p:nvSpPr>
          <p:cNvPr id="3" name="Content Placeholder 2"/>
          <p:cNvSpPr>
            <a:spLocks noGrp="1"/>
          </p:cNvSpPr>
          <p:nvPr>
            <p:ph idx="1"/>
          </p:nvPr>
        </p:nvSpPr>
        <p:spPr>
          <a:xfrm>
            <a:off x="685800" y="1447800"/>
            <a:ext cx="7696200" cy="3657600"/>
          </a:xfrm>
        </p:spPr>
        <p:txBody>
          <a:bodyPr/>
          <a:lstStyle/>
          <a:p>
            <a:pPr>
              <a:defRPr/>
            </a:pPr>
            <a:r>
              <a:rPr lang="en-US" sz="2800" dirty="0"/>
              <a:t>Provides students with necessary </a:t>
            </a:r>
            <a:r>
              <a:rPr lang="en-US" sz="2800" dirty="0" smtClean="0"/>
              <a:t>materials</a:t>
            </a:r>
          </a:p>
          <a:p>
            <a:pPr>
              <a:defRPr/>
            </a:pPr>
            <a:r>
              <a:rPr lang="en-US" sz="2800" dirty="0" smtClean="0"/>
              <a:t>Displays </a:t>
            </a:r>
            <a:r>
              <a:rPr lang="en-US" sz="2800" dirty="0"/>
              <a:t>students' work</a:t>
            </a:r>
          </a:p>
          <a:p>
            <a:pPr>
              <a:defRPr/>
            </a:pPr>
            <a:r>
              <a:rPr lang="en-US" sz="2800" dirty="0"/>
              <a:t>Adjusts the schedule</a:t>
            </a:r>
          </a:p>
          <a:p>
            <a:pPr>
              <a:defRPr/>
            </a:pPr>
            <a:r>
              <a:rPr lang="en-US" sz="2800" dirty="0"/>
              <a:t>Maintains a safe learning environment</a:t>
            </a:r>
          </a:p>
          <a:p>
            <a:pPr>
              <a:defRPr/>
            </a:pPr>
            <a:r>
              <a:rPr lang="en-US" sz="2800" dirty="0"/>
              <a:t>Applies consistent classroom management</a:t>
            </a:r>
          </a:p>
          <a:p>
            <a:pPr>
              <a:defRPr/>
            </a:pPr>
            <a:r>
              <a:rPr lang="en-US" sz="2800" dirty="0"/>
              <a:t>Spends time outside of class with students</a:t>
            </a:r>
          </a:p>
          <a:p>
            <a:pPr>
              <a:defRPr/>
            </a:pPr>
            <a:r>
              <a:rPr lang="en-US" sz="2800" dirty="0"/>
              <a:t>Collaborates with </a:t>
            </a:r>
            <a:r>
              <a:rPr lang="en-US" sz="2800" dirty="0" smtClean="0"/>
              <a:t>colleagues </a:t>
            </a:r>
            <a:r>
              <a:rPr lang="en-US" sz="2000" dirty="0"/>
              <a:t>(Brownscombe, 2004) </a:t>
            </a:r>
          </a:p>
          <a:p>
            <a:pPr marL="0" indent="0">
              <a:buFontTx/>
              <a:buNone/>
              <a:defRPr/>
            </a:pPr>
            <a:endParaRPr lang="en-US" sz="2400" dirty="0"/>
          </a:p>
          <a:p>
            <a:pPr marL="0" indent="0">
              <a:buFontTx/>
              <a:buNone/>
              <a:defRPr/>
            </a:pPr>
            <a:endParaRPr lang="en-US" dirty="0"/>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14</a:t>
            </a:fld>
            <a:endParaRPr lang="en-US"/>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685800" y="304800"/>
            <a:ext cx="6870700" cy="838200"/>
          </a:xfrm>
        </p:spPr>
        <p:txBody>
          <a:bodyPr/>
          <a:lstStyle/>
          <a:p>
            <a:r>
              <a:rPr lang="en-US" sz="4000">
                <a:latin typeface="Arial" charset="0"/>
                <a:ea typeface="ＭＳ Ｐゴシック" charset="0"/>
                <a:cs typeface="ＭＳ Ｐゴシック" charset="0"/>
              </a:rPr>
              <a:t>Words of Caring Teachers</a:t>
            </a:r>
          </a:p>
        </p:txBody>
      </p:sp>
      <p:sp>
        <p:nvSpPr>
          <p:cNvPr id="3" name="Content Placeholder 2"/>
          <p:cNvSpPr>
            <a:spLocks noGrp="1"/>
          </p:cNvSpPr>
          <p:nvPr>
            <p:ph idx="1"/>
          </p:nvPr>
        </p:nvSpPr>
        <p:spPr>
          <a:xfrm>
            <a:off x="685800" y="1447800"/>
            <a:ext cx="7696200" cy="4038600"/>
          </a:xfrm>
        </p:spPr>
        <p:txBody>
          <a:bodyPr/>
          <a:lstStyle/>
          <a:p>
            <a:pPr>
              <a:defRPr/>
            </a:pPr>
            <a:r>
              <a:rPr lang="en-US" sz="2800" dirty="0"/>
              <a:t>Calls students by name</a:t>
            </a:r>
          </a:p>
          <a:p>
            <a:pPr>
              <a:defRPr/>
            </a:pPr>
            <a:r>
              <a:rPr lang="en-US" sz="2800" dirty="0"/>
              <a:t>Uses a positive communication style</a:t>
            </a:r>
          </a:p>
          <a:p>
            <a:pPr>
              <a:defRPr/>
            </a:pPr>
            <a:r>
              <a:rPr lang="en-US" sz="2800" dirty="0"/>
              <a:t>Expresses high expectations for all students</a:t>
            </a:r>
          </a:p>
          <a:p>
            <a:pPr>
              <a:defRPr/>
            </a:pPr>
            <a:r>
              <a:rPr lang="en-US" sz="2800" dirty="0"/>
              <a:t>Asks students' their opinion</a:t>
            </a:r>
          </a:p>
          <a:p>
            <a:pPr>
              <a:defRPr/>
            </a:pPr>
            <a:r>
              <a:rPr lang="en-US" sz="2800" dirty="0"/>
              <a:t>Recognizes students for individual achievement in and out of class</a:t>
            </a:r>
          </a:p>
          <a:p>
            <a:pPr>
              <a:defRPr/>
            </a:pPr>
            <a:r>
              <a:rPr lang="en-US" sz="2800" dirty="0"/>
              <a:t>Communicates with </a:t>
            </a:r>
            <a:r>
              <a:rPr lang="en-US" sz="2800" dirty="0" smtClean="0"/>
              <a:t>parents </a:t>
            </a:r>
            <a:r>
              <a:rPr lang="en-US" sz="2000" dirty="0" smtClean="0"/>
              <a:t>(Brownscombe, 2004) </a:t>
            </a:r>
          </a:p>
          <a:p>
            <a:pPr marL="0" indent="0">
              <a:buFontTx/>
              <a:buNone/>
              <a:defRPr/>
            </a:pPr>
            <a:endParaRPr lang="en-US" sz="2000" dirty="0"/>
          </a:p>
          <a:p>
            <a:pPr marL="0" indent="0">
              <a:buFontTx/>
              <a:buNone/>
              <a:defRPr/>
            </a:pPr>
            <a:endParaRPr lang="en-US" dirty="0"/>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15</a:t>
            </a:fld>
            <a:endParaRPr lang="en-US"/>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p:cNvSpPr>
            <a:spLocks noGrp="1"/>
          </p:cNvSpPr>
          <p:nvPr>
            <p:ph type="title"/>
          </p:nvPr>
        </p:nvSpPr>
        <p:spPr>
          <a:xfrm>
            <a:off x="1371600" y="3581400"/>
            <a:ext cx="6248400" cy="1600200"/>
          </a:xfrm>
        </p:spPr>
        <p:txBody>
          <a:bodyPr/>
          <a:lstStyle/>
          <a:p>
            <a:pPr algn="l"/>
            <a:r>
              <a:rPr lang="en-US" sz="3200" dirty="0" smtClean="0">
                <a:latin typeface="Arial" charset="0"/>
                <a:ea typeface="ＭＳ Ｐゴシック" charset="0"/>
                <a:cs typeface="ＭＳ Ｐゴシック" charset="0"/>
              </a:rPr>
              <a:t>Identify various ways that you demonstrate an Ethic of Care in your classroom</a:t>
            </a:r>
            <a:br>
              <a:rPr lang="en-US" sz="3200" dirty="0" smtClean="0">
                <a:latin typeface="Arial" charset="0"/>
                <a:ea typeface="ＭＳ Ｐゴシック" charset="0"/>
                <a:cs typeface="ＭＳ Ｐゴシック" charset="0"/>
              </a:rPr>
            </a:br>
            <a:endParaRPr lang="en-US" sz="3200" i="1" dirty="0">
              <a:latin typeface="Arial" charset="0"/>
              <a:ea typeface="ＭＳ Ｐゴシック" charset="0"/>
              <a:cs typeface="ＭＳ Ｐゴシック" charset="0"/>
            </a:endParaRPr>
          </a:p>
        </p:txBody>
      </p:sp>
      <p:pic>
        <p:nvPicPr>
          <p:cNvPr id="82946" name="Content Placeholder 3" descr="photo.JPG"/>
          <p:cNvPicPr>
            <a:picLocks noGrp="1" noChangeAspect="1"/>
          </p:cNvPicPr>
          <p:nvPr>
            <p:ph idx="1"/>
          </p:nvPr>
        </p:nvPicPr>
        <p:blipFill>
          <a:blip r:embed="rId2">
            <a:extLst>
              <a:ext uri="{28A0092B-C50C-407E-A947-70E740481C1C}">
                <a14:useLocalDpi xmlns:a14="http://schemas.microsoft.com/office/drawing/2010/main" val="0"/>
              </a:ext>
            </a:extLst>
          </a:blip>
          <a:srcRect t="18317" b="18317"/>
          <a:stretch>
            <a:fillRect/>
          </a:stretch>
        </p:blipFill>
        <p:spPr>
          <a:xfrm>
            <a:off x="1371600" y="304799"/>
            <a:ext cx="5791200" cy="2462543"/>
          </a:xfrm>
        </p:spPr>
      </p:pic>
      <p:sp>
        <p:nvSpPr>
          <p:cNvPr id="2" name="Rectangle 1"/>
          <p:cNvSpPr/>
          <p:nvPr/>
        </p:nvSpPr>
        <p:spPr>
          <a:xfrm>
            <a:off x="2819400" y="4800600"/>
            <a:ext cx="3286276" cy="584776"/>
          </a:xfrm>
          <a:prstGeom prst="rect">
            <a:avLst/>
          </a:prstGeom>
        </p:spPr>
        <p:txBody>
          <a:bodyPr wrap="none">
            <a:spAutoFit/>
          </a:bodyPr>
          <a:lstStyle/>
          <a:p>
            <a:r>
              <a:rPr lang="en-US" sz="3200" dirty="0"/>
              <a:t>Think-Pair-Share</a:t>
            </a:r>
          </a:p>
        </p:txBody>
      </p:sp>
      <p:sp>
        <p:nvSpPr>
          <p:cNvPr id="3" name="Slide Number Placeholder 2"/>
          <p:cNvSpPr>
            <a:spLocks noGrp="1"/>
          </p:cNvSpPr>
          <p:nvPr>
            <p:ph type="sldNum" sz="quarter" idx="12"/>
          </p:nvPr>
        </p:nvSpPr>
        <p:spPr/>
        <p:txBody>
          <a:bodyPr/>
          <a:lstStyle/>
          <a:p>
            <a:pPr>
              <a:defRPr/>
            </a:pPr>
            <a:fld id="{DB111BE0-A8C2-BC47-BFE7-59D51D21981F}" type="slidenum">
              <a:rPr lang="en-US" smtClean="0"/>
              <a:pPr>
                <a:defRPr/>
              </a:pPr>
              <a:t>16</a:t>
            </a:fld>
            <a:endParaRPr lang="en-US"/>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a:xfrm>
            <a:off x="685800" y="381000"/>
            <a:ext cx="6870700" cy="914400"/>
          </a:xfrm>
        </p:spPr>
        <p:txBody>
          <a:bodyPr/>
          <a:lstStyle/>
          <a:p>
            <a:r>
              <a:rPr lang="en-US">
                <a:latin typeface="Arial" charset="0"/>
                <a:ea typeface="ＭＳ Ｐゴシック" charset="0"/>
                <a:cs typeface="ＭＳ Ｐゴシック" charset="0"/>
              </a:rPr>
              <a:t>Restorative Discipline</a:t>
            </a:r>
          </a:p>
        </p:txBody>
      </p:sp>
      <p:sp>
        <p:nvSpPr>
          <p:cNvPr id="84994" name="Content Placeholder 2"/>
          <p:cNvSpPr>
            <a:spLocks noGrp="1"/>
          </p:cNvSpPr>
          <p:nvPr>
            <p:ph idx="1"/>
          </p:nvPr>
        </p:nvSpPr>
        <p:spPr>
          <a:xfrm>
            <a:off x="685800" y="1447800"/>
            <a:ext cx="7696200" cy="3962400"/>
          </a:xfrm>
        </p:spPr>
        <p:txBody>
          <a:bodyPr/>
          <a:lstStyle/>
          <a:p>
            <a:pPr marL="514350" indent="-514350">
              <a:buFontTx/>
              <a:buAutoNum type="arabicPeriod"/>
            </a:pPr>
            <a:r>
              <a:rPr lang="en-US" dirty="0">
                <a:latin typeface="Arial" charset="0"/>
                <a:ea typeface="ＭＳ Ｐゴシック" charset="0"/>
                <a:cs typeface="ＭＳ Ｐゴシック" charset="0"/>
              </a:rPr>
              <a:t>Acknowledges that relationships are central to building community.</a:t>
            </a:r>
          </a:p>
          <a:p>
            <a:pPr marL="914400" lvl="1" indent="-514350">
              <a:buFont typeface="Arial" charset="0"/>
              <a:buChar char="•"/>
            </a:pPr>
            <a:r>
              <a:rPr lang="en-US" dirty="0">
                <a:latin typeface="Arial" charset="0"/>
                <a:ea typeface="ＭＳ Ｐゴシック" charset="0"/>
              </a:rPr>
              <a:t>Strengthen relationships </a:t>
            </a:r>
          </a:p>
          <a:p>
            <a:pPr marL="914400" lvl="1" indent="-514350">
              <a:buFont typeface="Arial" charset="0"/>
              <a:buChar char="•"/>
            </a:pPr>
            <a:r>
              <a:rPr lang="en-US" dirty="0">
                <a:latin typeface="Arial" charset="0"/>
                <a:ea typeface="ＭＳ Ｐゴシック" charset="0"/>
              </a:rPr>
              <a:t>Build community </a:t>
            </a:r>
          </a:p>
          <a:p>
            <a:pPr marL="914400" lvl="1" indent="-514350">
              <a:buFont typeface="Arial" charset="0"/>
              <a:buChar char="•"/>
            </a:pPr>
            <a:r>
              <a:rPr lang="en-US" dirty="0">
                <a:latin typeface="Arial" charset="0"/>
                <a:ea typeface="ＭＳ Ｐゴシック" charset="0"/>
              </a:rPr>
              <a:t>Encourage a </a:t>
            </a:r>
            <a:r>
              <a:rPr lang="en-US" i="1" dirty="0">
                <a:latin typeface="Arial" charset="0"/>
                <a:ea typeface="ＭＳ Ｐゴシック" charset="0"/>
              </a:rPr>
              <a:t>caring</a:t>
            </a:r>
            <a:r>
              <a:rPr lang="en-US" dirty="0">
                <a:latin typeface="Arial" charset="0"/>
                <a:ea typeface="ＭＳ Ｐゴシック" charset="0"/>
              </a:rPr>
              <a:t> school climate</a:t>
            </a:r>
          </a:p>
          <a:p>
            <a:pPr marL="914400" lvl="1" indent="-514350">
              <a:buFont typeface="Arial" charset="0"/>
              <a:buChar char="•"/>
            </a:pPr>
            <a:r>
              <a:rPr lang="en-US" dirty="0">
                <a:latin typeface="Arial" charset="0"/>
                <a:ea typeface="ＭＳ Ｐゴシック" charset="0"/>
              </a:rPr>
              <a:t>Students involved in the process</a:t>
            </a:r>
          </a:p>
          <a:p>
            <a:pPr marL="914400" lvl="1" indent="-514350">
              <a:buFont typeface="Arial" charset="0"/>
              <a:buChar char="•"/>
            </a:pPr>
            <a:r>
              <a:rPr lang="en-US" dirty="0">
                <a:latin typeface="Arial" charset="0"/>
                <a:ea typeface="ＭＳ Ｐゴシック" charset="0"/>
              </a:rPr>
              <a:t>All members feel valued</a:t>
            </a: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17</a:t>
            </a:fld>
            <a:endParaRPr lang="en-US"/>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a:xfrm>
            <a:off x="685800" y="533400"/>
            <a:ext cx="6870700" cy="838200"/>
          </a:xfrm>
        </p:spPr>
        <p:txBody>
          <a:bodyPr/>
          <a:lstStyle/>
          <a:p>
            <a:r>
              <a:rPr lang="en-US">
                <a:latin typeface="Arial" charset="0"/>
                <a:ea typeface="ＭＳ Ｐゴシック" charset="0"/>
                <a:cs typeface="ＭＳ Ｐゴシック" charset="0"/>
              </a:rPr>
              <a:t>Restorative Discipline</a:t>
            </a:r>
          </a:p>
        </p:txBody>
      </p:sp>
      <p:sp>
        <p:nvSpPr>
          <p:cNvPr id="86018" name="Content Placeholder 2"/>
          <p:cNvSpPr>
            <a:spLocks noGrp="1"/>
          </p:cNvSpPr>
          <p:nvPr>
            <p:ph idx="1"/>
          </p:nvPr>
        </p:nvSpPr>
        <p:spPr>
          <a:xfrm>
            <a:off x="685800" y="1524000"/>
            <a:ext cx="7696200" cy="3657600"/>
          </a:xfrm>
        </p:spPr>
        <p:txBody>
          <a:bodyPr/>
          <a:lstStyle/>
          <a:p>
            <a:pPr marL="514350" indent="-514350">
              <a:buFontTx/>
              <a:buAutoNum type="arabicPeriod" startAt="2"/>
            </a:pPr>
            <a:r>
              <a:rPr lang="en-US" dirty="0">
                <a:latin typeface="Arial" charset="0"/>
                <a:ea typeface="ＭＳ Ｐゴシック" charset="0"/>
                <a:cs typeface="ＭＳ Ｐゴシック" charset="0"/>
              </a:rPr>
              <a:t>Builds </a:t>
            </a:r>
            <a:r>
              <a:rPr lang="en-US" i="1" dirty="0">
                <a:latin typeface="Arial" charset="0"/>
                <a:ea typeface="ＭＳ Ｐゴシック" charset="0"/>
                <a:cs typeface="ＭＳ Ｐゴシック" charset="0"/>
              </a:rPr>
              <a:t>systems </a:t>
            </a:r>
            <a:r>
              <a:rPr lang="en-US" dirty="0">
                <a:latin typeface="Arial" charset="0"/>
                <a:ea typeface="ＭＳ Ｐゴシック" charset="0"/>
                <a:cs typeface="ＭＳ Ｐゴシック" charset="0"/>
              </a:rPr>
              <a:t>that address misbehavior and harm in a way that strengthens relationships.</a:t>
            </a:r>
          </a:p>
          <a:p>
            <a:pPr marL="914400" lvl="1" indent="-514350">
              <a:buFont typeface="Arial" charset="0"/>
              <a:buChar char="•"/>
            </a:pPr>
            <a:r>
              <a:rPr lang="en-US" dirty="0">
                <a:latin typeface="Arial" charset="0"/>
                <a:ea typeface="ＭＳ Ｐゴシック" charset="0"/>
              </a:rPr>
              <a:t>Provide a safe place to learn</a:t>
            </a:r>
          </a:p>
          <a:p>
            <a:pPr marL="914400" lvl="1" indent="-514350">
              <a:buFont typeface="Arial" charset="0"/>
              <a:buChar char="•"/>
            </a:pPr>
            <a:r>
              <a:rPr lang="en-US" dirty="0">
                <a:latin typeface="Arial" charset="0"/>
                <a:ea typeface="ＭＳ Ｐゴシック" charset="0"/>
              </a:rPr>
              <a:t>Agreement among policies and values</a:t>
            </a:r>
          </a:p>
          <a:p>
            <a:pPr marL="914400" lvl="1" indent="-514350">
              <a:buFont typeface="Arial" charset="0"/>
              <a:buChar char="•"/>
            </a:pPr>
            <a:r>
              <a:rPr lang="en-US" dirty="0">
                <a:latin typeface="Arial" charset="0"/>
                <a:ea typeface="ＭＳ Ｐゴシック" charset="0"/>
              </a:rPr>
              <a:t>Address the root cause not the symptom</a:t>
            </a:r>
          </a:p>
          <a:p>
            <a:pPr marL="914400" lvl="1" indent="-514350">
              <a:buFont typeface="Arial" charset="0"/>
              <a:buChar char="•"/>
            </a:pPr>
            <a:r>
              <a:rPr lang="en-US" dirty="0">
                <a:latin typeface="Arial" charset="0"/>
                <a:ea typeface="ＭＳ Ｐゴシック" charset="0"/>
              </a:rPr>
              <a:t>Organize in small units</a:t>
            </a: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18</a:t>
            </a:fld>
            <a:endParaRPr lang="en-US"/>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a:xfrm>
            <a:off x="685800" y="533400"/>
            <a:ext cx="6870700" cy="838200"/>
          </a:xfrm>
        </p:spPr>
        <p:txBody>
          <a:bodyPr/>
          <a:lstStyle/>
          <a:p>
            <a:r>
              <a:rPr lang="en-US">
                <a:latin typeface="Arial" charset="0"/>
                <a:ea typeface="ＭＳ Ｐゴシック" charset="0"/>
                <a:cs typeface="ＭＳ Ｐゴシック" charset="0"/>
              </a:rPr>
              <a:t>Restorative Discipline</a:t>
            </a:r>
          </a:p>
        </p:txBody>
      </p:sp>
      <p:sp>
        <p:nvSpPr>
          <p:cNvPr id="87042" name="Content Placeholder 2"/>
          <p:cNvSpPr>
            <a:spLocks noGrp="1"/>
          </p:cNvSpPr>
          <p:nvPr>
            <p:ph idx="1"/>
          </p:nvPr>
        </p:nvSpPr>
        <p:spPr>
          <a:xfrm>
            <a:off x="685800" y="1524000"/>
            <a:ext cx="7696200" cy="3657600"/>
          </a:xfrm>
        </p:spPr>
        <p:txBody>
          <a:bodyPr/>
          <a:lstStyle/>
          <a:p>
            <a:pPr marL="514350" indent="-514350">
              <a:buFontTx/>
              <a:buAutoNum type="arabicPeriod" startAt="3"/>
            </a:pPr>
            <a:r>
              <a:rPr lang="en-US" sz="3600" dirty="0">
                <a:latin typeface="Arial" charset="0"/>
                <a:ea typeface="ＭＳ Ｐゴシック" charset="0"/>
                <a:cs typeface="ＭＳ Ｐゴシック" charset="0"/>
              </a:rPr>
              <a:t>Focuses on the harm done rather than only on rule-breaking.</a:t>
            </a:r>
          </a:p>
          <a:p>
            <a:pPr marL="914400" lvl="1" indent="-514350">
              <a:buFont typeface="Arial" charset="0"/>
              <a:buChar char="•"/>
            </a:pPr>
            <a:r>
              <a:rPr lang="en-US" sz="3200" dirty="0">
                <a:latin typeface="Arial" charset="0"/>
                <a:ea typeface="ＭＳ Ｐゴシック" charset="0"/>
              </a:rPr>
              <a:t>Misbehavior is an offense</a:t>
            </a:r>
          </a:p>
          <a:p>
            <a:pPr marL="914400" lvl="1" indent="-514350">
              <a:buFont typeface="Arial" charset="0"/>
              <a:buChar char="•"/>
            </a:pPr>
            <a:r>
              <a:rPr lang="en-US" sz="3200" dirty="0">
                <a:latin typeface="Arial" charset="0"/>
                <a:ea typeface="ＭＳ Ｐゴシック" charset="0"/>
              </a:rPr>
              <a:t>Solution involves everyone</a:t>
            </a:r>
          </a:p>
          <a:p>
            <a:pPr marL="914400" lvl="1" indent="-514350">
              <a:buFont typeface="Arial" charset="0"/>
              <a:buChar char="•"/>
            </a:pPr>
            <a:r>
              <a:rPr lang="en-US" sz="3200" dirty="0">
                <a:latin typeface="Arial" charset="0"/>
                <a:ea typeface="ＭＳ Ｐゴシック" charset="0"/>
              </a:rPr>
              <a:t>Person harmed is the center</a:t>
            </a:r>
          </a:p>
          <a:p>
            <a:pPr marL="914400" lvl="1" indent="-514350">
              <a:buFont typeface="Arial" charset="0"/>
              <a:buChar char="•"/>
            </a:pPr>
            <a:r>
              <a:rPr lang="en-US" sz="3200" dirty="0">
                <a:latin typeface="Arial" charset="0"/>
                <a:ea typeface="ＭＳ Ｐゴシック" charset="0"/>
              </a:rPr>
              <a:t>Correction of perceived injustice</a:t>
            </a: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19</a:t>
            </a:fld>
            <a:endParaRPr lang="en-US"/>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a:xfrm>
            <a:off x="685800" y="533400"/>
            <a:ext cx="6870700" cy="838200"/>
          </a:xfrm>
        </p:spPr>
        <p:txBody>
          <a:bodyPr/>
          <a:lstStyle/>
          <a:p>
            <a:r>
              <a:rPr lang="en-US">
                <a:latin typeface="Arial" charset="0"/>
                <a:ea typeface="ＭＳ Ｐゴシック" charset="0"/>
                <a:cs typeface="ＭＳ Ｐゴシック" charset="0"/>
              </a:rPr>
              <a:t>Restorative Discipline</a:t>
            </a:r>
          </a:p>
        </p:txBody>
      </p:sp>
      <p:sp>
        <p:nvSpPr>
          <p:cNvPr id="88066" name="Content Placeholder 2"/>
          <p:cNvSpPr>
            <a:spLocks noGrp="1"/>
          </p:cNvSpPr>
          <p:nvPr>
            <p:ph idx="1"/>
          </p:nvPr>
        </p:nvSpPr>
        <p:spPr>
          <a:xfrm>
            <a:off x="685800" y="1524000"/>
            <a:ext cx="7696200" cy="3657600"/>
          </a:xfrm>
        </p:spPr>
        <p:txBody>
          <a:bodyPr/>
          <a:lstStyle/>
          <a:p>
            <a:pPr marL="514350" indent="-514350">
              <a:buFontTx/>
              <a:buAutoNum type="arabicPeriod" startAt="4"/>
            </a:pPr>
            <a:r>
              <a:rPr lang="en-US" sz="4000" dirty="0">
                <a:latin typeface="Arial" charset="0"/>
                <a:ea typeface="ＭＳ Ｐゴシック" charset="0"/>
                <a:cs typeface="ＭＳ Ｐゴシック" charset="0"/>
              </a:rPr>
              <a:t>Gives voice to the person harmed.</a:t>
            </a:r>
          </a:p>
          <a:p>
            <a:pPr marL="914400" lvl="1" indent="-514350">
              <a:buFont typeface="Arial" charset="0"/>
              <a:buChar char="•"/>
            </a:pPr>
            <a:r>
              <a:rPr lang="en-US" sz="4000" dirty="0">
                <a:latin typeface="Arial" charset="0"/>
                <a:ea typeface="ＭＳ Ｐゴシック" charset="0"/>
              </a:rPr>
              <a:t>Immediate safety concerns</a:t>
            </a:r>
          </a:p>
          <a:p>
            <a:pPr marL="914400" lvl="1" indent="-514350">
              <a:buFont typeface="Arial" charset="0"/>
              <a:buChar char="•"/>
            </a:pPr>
            <a:r>
              <a:rPr lang="en-US" sz="4000" dirty="0">
                <a:latin typeface="Arial" charset="0"/>
                <a:ea typeface="ＭＳ Ｐゴシック" charset="0"/>
              </a:rPr>
              <a:t>Opportunity of those harmed to have a voice</a:t>
            </a: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20</a:t>
            </a:fld>
            <a:endParaRPr lang="en-US"/>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a:xfrm>
            <a:off x="685800" y="533400"/>
            <a:ext cx="6870700" cy="838200"/>
          </a:xfrm>
        </p:spPr>
        <p:txBody>
          <a:bodyPr/>
          <a:lstStyle/>
          <a:p>
            <a:r>
              <a:rPr lang="en-US">
                <a:latin typeface="Arial" charset="0"/>
                <a:ea typeface="ＭＳ Ｐゴシック" charset="0"/>
                <a:cs typeface="ＭＳ Ｐゴシック" charset="0"/>
              </a:rPr>
              <a:t>Restorative Discipline</a:t>
            </a:r>
          </a:p>
        </p:txBody>
      </p:sp>
      <p:sp>
        <p:nvSpPr>
          <p:cNvPr id="89090" name="Content Placeholder 2"/>
          <p:cNvSpPr>
            <a:spLocks noGrp="1"/>
          </p:cNvSpPr>
          <p:nvPr>
            <p:ph idx="1"/>
          </p:nvPr>
        </p:nvSpPr>
        <p:spPr>
          <a:xfrm>
            <a:off x="685800" y="1524000"/>
            <a:ext cx="7696200" cy="3657600"/>
          </a:xfrm>
        </p:spPr>
        <p:txBody>
          <a:bodyPr/>
          <a:lstStyle/>
          <a:p>
            <a:pPr marL="514350" indent="-514350">
              <a:buFontTx/>
              <a:buAutoNum type="arabicPeriod" startAt="5"/>
            </a:pPr>
            <a:r>
              <a:rPr lang="en-US" dirty="0">
                <a:latin typeface="Arial" charset="0"/>
                <a:ea typeface="ＭＳ Ｐゴシック" charset="0"/>
                <a:cs typeface="ＭＳ Ｐゴシック" charset="0"/>
              </a:rPr>
              <a:t>Engages in collaborative problem-solving.</a:t>
            </a:r>
          </a:p>
          <a:p>
            <a:pPr marL="914400" lvl="1" indent="-514350">
              <a:buFont typeface="Arial" charset="0"/>
              <a:buChar char="•"/>
            </a:pPr>
            <a:r>
              <a:rPr lang="en-US" dirty="0">
                <a:latin typeface="Arial" charset="0"/>
                <a:ea typeface="ＭＳ Ｐゴシック" charset="0"/>
              </a:rPr>
              <a:t>Danger &amp; opportunities of misbehavior</a:t>
            </a:r>
          </a:p>
          <a:p>
            <a:pPr marL="914400" lvl="1" indent="-514350">
              <a:buFont typeface="Arial" charset="0"/>
              <a:buChar char="•"/>
            </a:pPr>
            <a:r>
              <a:rPr lang="en-US" dirty="0">
                <a:latin typeface="Arial" charset="0"/>
                <a:ea typeface="ＭＳ Ｐゴシック" charset="0"/>
              </a:rPr>
              <a:t>Satisfying human needs</a:t>
            </a:r>
          </a:p>
          <a:p>
            <a:pPr marL="914400" lvl="1" indent="-514350">
              <a:buFont typeface="Arial" charset="0"/>
              <a:buChar char="•"/>
            </a:pPr>
            <a:r>
              <a:rPr lang="en-US" dirty="0">
                <a:latin typeface="Arial" charset="0"/>
                <a:ea typeface="ＭＳ Ｐゴシック" charset="0"/>
              </a:rPr>
              <a:t>Involve extended community to meet student needs</a:t>
            </a:r>
          </a:p>
          <a:p>
            <a:pPr marL="914400" lvl="1" indent="-514350">
              <a:buFont typeface="Arial" charset="0"/>
              <a:buChar char="•"/>
            </a:pPr>
            <a:r>
              <a:rPr lang="en-US" dirty="0">
                <a:latin typeface="Arial" charset="0"/>
                <a:ea typeface="ＭＳ Ｐゴシック" charset="0"/>
              </a:rPr>
              <a:t>Teachable moment</a:t>
            </a: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21</a:t>
            </a:fld>
            <a:endParaRPr lang="en-US"/>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a:xfrm>
            <a:off x="685800" y="533400"/>
            <a:ext cx="6870700" cy="838200"/>
          </a:xfrm>
        </p:spPr>
        <p:txBody>
          <a:bodyPr/>
          <a:lstStyle/>
          <a:p>
            <a:r>
              <a:rPr lang="en-US">
                <a:latin typeface="Arial" charset="0"/>
                <a:ea typeface="ＭＳ Ｐゴシック" charset="0"/>
                <a:cs typeface="ＭＳ Ｐゴシック" charset="0"/>
              </a:rPr>
              <a:t>Restorative Discipline</a:t>
            </a:r>
          </a:p>
        </p:txBody>
      </p:sp>
      <p:sp>
        <p:nvSpPr>
          <p:cNvPr id="90114" name="Content Placeholder 2"/>
          <p:cNvSpPr>
            <a:spLocks noGrp="1"/>
          </p:cNvSpPr>
          <p:nvPr>
            <p:ph idx="1"/>
          </p:nvPr>
        </p:nvSpPr>
        <p:spPr>
          <a:xfrm>
            <a:off x="685800" y="1524000"/>
            <a:ext cx="7696200" cy="3657600"/>
          </a:xfrm>
        </p:spPr>
        <p:txBody>
          <a:bodyPr/>
          <a:lstStyle/>
          <a:p>
            <a:pPr marL="514350" indent="-514350">
              <a:buFontTx/>
              <a:buAutoNum type="arabicPeriod" startAt="6"/>
            </a:pPr>
            <a:r>
              <a:rPr lang="en-US" sz="3600" dirty="0">
                <a:latin typeface="Arial" charset="0"/>
                <a:ea typeface="ＭＳ Ｐゴシック" charset="0"/>
                <a:cs typeface="ＭＳ Ｐゴシック" charset="0"/>
              </a:rPr>
              <a:t>Empowers</a:t>
            </a:r>
            <a:r>
              <a:rPr lang="en-US" dirty="0">
                <a:latin typeface="Arial" charset="0"/>
                <a:ea typeface="ＭＳ Ｐゴシック" charset="0"/>
                <a:cs typeface="ＭＳ Ｐゴシック" charset="0"/>
              </a:rPr>
              <a:t> change and growth.</a:t>
            </a:r>
          </a:p>
          <a:p>
            <a:pPr marL="914400" lvl="1" indent="-514350">
              <a:buFont typeface="Arial" charset="0"/>
              <a:buChar char="•"/>
            </a:pPr>
            <a:r>
              <a:rPr lang="en-US" sz="3200" dirty="0">
                <a:latin typeface="Arial" charset="0"/>
                <a:ea typeface="ＭＳ Ｐゴシック" charset="0"/>
              </a:rPr>
              <a:t>Need help identifying needs </a:t>
            </a:r>
          </a:p>
          <a:p>
            <a:pPr marL="914400" lvl="1" indent="-514350">
              <a:buFont typeface="Arial" charset="0"/>
              <a:buChar char="•"/>
            </a:pPr>
            <a:r>
              <a:rPr lang="en-US" sz="3200" dirty="0">
                <a:latin typeface="Arial" charset="0"/>
                <a:ea typeface="ＭＳ Ｐゴシック" charset="0"/>
              </a:rPr>
              <a:t>Need assistance in meeting needs</a:t>
            </a:r>
          </a:p>
          <a:p>
            <a:pPr marL="914400" lvl="1" indent="-514350">
              <a:buFont typeface="Arial" charset="0"/>
              <a:buChar char="•"/>
            </a:pPr>
            <a:r>
              <a:rPr lang="en-US" sz="3200" dirty="0">
                <a:latin typeface="Arial" charset="0"/>
                <a:ea typeface="ＭＳ Ｐゴシック" charset="0"/>
              </a:rPr>
              <a:t>Interpersonal conflict is normal</a:t>
            </a:r>
          </a:p>
          <a:p>
            <a:pPr marL="914400" lvl="1" indent="-514350">
              <a:buFont typeface="Arial" charset="0"/>
              <a:buChar char="•"/>
            </a:pPr>
            <a:r>
              <a:rPr lang="en-US" sz="3200" dirty="0">
                <a:latin typeface="Arial" charset="0"/>
                <a:ea typeface="ＭＳ Ｐゴシック" charset="0"/>
              </a:rPr>
              <a:t>Conflict presents opportunity for change</a:t>
            </a: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22</a:t>
            </a:fld>
            <a:endParaRPr lang="en-US"/>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a:xfrm>
            <a:off x="685800" y="533400"/>
            <a:ext cx="6870700" cy="838200"/>
          </a:xfrm>
        </p:spPr>
        <p:txBody>
          <a:bodyPr/>
          <a:lstStyle/>
          <a:p>
            <a:r>
              <a:rPr lang="en-US">
                <a:latin typeface="Arial" charset="0"/>
                <a:ea typeface="ＭＳ Ｐゴシック" charset="0"/>
                <a:cs typeface="ＭＳ Ｐゴシック" charset="0"/>
              </a:rPr>
              <a:t>Restorative Discipline</a:t>
            </a:r>
          </a:p>
        </p:txBody>
      </p:sp>
      <p:sp>
        <p:nvSpPr>
          <p:cNvPr id="3" name="Content Placeholder 2"/>
          <p:cNvSpPr>
            <a:spLocks noGrp="1"/>
          </p:cNvSpPr>
          <p:nvPr>
            <p:ph idx="1"/>
          </p:nvPr>
        </p:nvSpPr>
        <p:spPr>
          <a:xfrm>
            <a:off x="685800" y="1524000"/>
            <a:ext cx="7696200" cy="3657600"/>
          </a:xfrm>
        </p:spPr>
        <p:txBody>
          <a:bodyPr/>
          <a:lstStyle/>
          <a:p>
            <a:pPr marL="514350" indent="-514350">
              <a:buFontTx/>
              <a:buAutoNum type="arabicPeriod" startAt="7"/>
            </a:pPr>
            <a:r>
              <a:rPr lang="en-US" dirty="0">
                <a:latin typeface="Arial" charset="0"/>
                <a:ea typeface="ＭＳ Ｐゴシック" charset="0"/>
                <a:cs typeface="ＭＳ Ｐゴシック" charset="0"/>
              </a:rPr>
              <a:t>Enhances Responsibility.</a:t>
            </a:r>
          </a:p>
          <a:p>
            <a:pPr marL="914400" lvl="1" indent="-514350">
              <a:buFont typeface="Arial" charset="0"/>
              <a:buChar char="•"/>
            </a:pPr>
            <a:r>
              <a:rPr lang="en-US" dirty="0">
                <a:latin typeface="Arial" charset="0"/>
                <a:ea typeface="ＭＳ Ｐゴシック" charset="0"/>
              </a:rPr>
              <a:t>Need to understand the impact of actions</a:t>
            </a:r>
          </a:p>
          <a:p>
            <a:pPr marL="914400" lvl="1" indent="-514350">
              <a:buFont typeface="Arial" charset="0"/>
              <a:buChar char="•"/>
            </a:pPr>
            <a:r>
              <a:rPr lang="en-US" dirty="0">
                <a:latin typeface="Arial" charset="0"/>
                <a:ea typeface="ＭＳ Ｐゴシック" charset="0"/>
              </a:rPr>
              <a:t>Evaluate consequences</a:t>
            </a:r>
          </a:p>
          <a:p>
            <a:pPr marL="914400" lvl="1" indent="-514350">
              <a:buFont typeface="Arial" charset="0"/>
              <a:buChar char="•"/>
            </a:pPr>
            <a:r>
              <a:rPr lang="en-US" dirty="0">
                <a:latin typeface="Arial" charset="0"/>
                <a:ea typeface="ＭＳ Ｐゴシック" charset="0"/>
              </a:rPr>
              <a:t>Invite responsibility and cooperation</a:t>
            </a:r>
          </a:p>
          <a:p>
            <a:pPr marL="914400" lvl="1" indent="-514350">
              <a:buFont typeface="Arial" charset="0"/>
              <a:buChar char="•"/>
            </a:pPr>
            <a:r>
              <a:rPr lang="en-US" dirty="0">
                <a:latin typeface="Arial" charset="0"/>
                <a:ea typeface="ＭＳ Ｐゴシック" charset="0"/>
              </a:rPr>
              <a:t>“walk behind” rather “walk alongside</a:t>
            </a:r>
            <a:r>
              <a:rPr lang="en-US" dirty="0" smtClean="0">
                <a:latin typeface="Arial" charset="0"/>
                <a:ea typeface="ＭＳ Ｐゴシック" charset="0"/>
              </a:rPr>
              <a:t>” </a:t>
            </a:r>
            <a:r>
              <a:rPr lang="en-US" sz="1800" dirty="0" smtClean="0">
                <a:latin typeface="Arial" charset="0"/>
                <a:ea typeface="ＭＳ Ｐゴシック" charset="0"/>
              </a:rPr>
              <a:t>(</a:t>
            </a:r>
            <a:r>
              <a:rPr lang="en-US" sz="1800" dirty="0" err="1" smtClean="0">
                <a:latin typeface="Arial" charset="0"/>
                <a:ea typeface="ＭＳ Ｐゴシック" charset="0"/>
              </a:rPr>
              <a:t>Amstutz</a:t>
            </a:r>
            <a:r>
              <a:rPr lang="en-US" sz="1800" dirty="0">
                <a:latin typeface="Arial" charset="0"/>
                <a:ea typeface="ＭＳ Ｐゴシック" charset="0"/>
              </a:rPr>
              <a:t>, L. S. &amp; Mullet, J. H. </a:t>
            </a:r>
            <a:r>
              <a:rPr lang="en-US" sz="1800" dirty="0" smtClean="0">
                <a:latin typeface="Arial" charset="0"/>
                <a:ea typeface="ＭＳ Ｐゴシック" charset="0"/>
              </a:rPr>
              <a:t>2005)</a:t>
            </a:r>
            <a:endParaRPr lang="en-US" sz="1800" dirty="0">
              <a:latin typeface="Arial" charset="0"/>
              <a:ea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23</a:t>
            </a:fld>
            <a:endParaRPr lang="en-US"/>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762000" y="1295400"/>
            <a:ext cx="7696200" cy="3810000"/>
          </a:xfrm>
        </p:spPr>
        <p:txBody>
          <a:bodyPr/>
          <a:lstStyle/>
          <a:p>
            <a:pPr>
              <a:defRPr/>
            </a:pPr>
            <a:r>
              <a:rPr lang="en-US" dirty="0" smtClean="0">
                <a:latin typeface="Arial" charset="0"/>
                <a:ea typeface="ＭＳ Ｐゴシック" charset="0"/>
                <a:cs typeface="ＭＳ Ｐゴシック" charset="0"/>
              </a:rPr>
              <a:t>Occurs between </a:t>
            </a:r>
            <a:r>
              <a:rPr lang="en-US" dirty="0">
                <a:latin typeface="Arial" charset="0"/>
                <a:ea typeface="ＭＳ Ｐゴシック" charset="0"/>
                <a:cs typeface="ＭＳ Ｐゴシック" charset="0"/>
              </a:rPr>
              <a:t>the ages 10 and 15 </a:t>
            </a:r>
            <a:endParaRPr lang="en-US" dirty="0" smtClean="0">
              <a:latin typeface="Arial" charset="0"/>
              <a:ea typeface="ＭＳ Ｐゴシック" charset="0"/>
              <a:cs typeface="ＭＳ Ｐゴシック" charset="0"/>
            </a:endParaRPr>
          </a:p>
          <a:p>
            <a:pPr>
              <a:defRPr/>
            </a:pPr>
            <a:r>
              <a:rPr lang="en-US" dirty="0" smtClean="0">
                <a:latin typeface="Arial" charset="0"/>
                <a:ea typeface="ＭＳ Ｐゴシック" charset="0"/>
                <a:cs typeface="ＭＳ Ｐゴシック" charset="0"/>
              </a:rPr>
              <a:t>Rapid </a:t>
            </a:r>
            <a:r>
              <a:rPr lang="en-US" dirty="0">
                <a:latin typeface="Arial" charset="0"/>
                <a:ea typeface="ＭＳ Ｐゴシック" charset="0"/>
                <a:cs typeface="ＭＳ Ｐゴシック" charset="0"/>
              </a:rPr>
              <a:t>and profound personal </a:t>
            </a:r>
            <a:r>
              <a:rPr lang="en-US" dirty="0" smtClean="0">
                <a:latin typeface="Arial" charset="0"/>
                <a:ea typeface="ＭＳ Ｐゴシック" charset="0"/>
                <a:cs typeface="ＭＳ Ｐゴシック" charset="0"/>
              </a:rPr>
              <a:t>changes</a:t>
            </a:r>
          </a:p>
          <a:p>
            <a:pPr>
              <a:defRPr/>
            </a:pPr>
            <a:r>
              <a:rPr lang="en-US" dirty="0" smtClean="0">
                <a:latin typeface="Arial" charset="0"/>
                <a:ea typeface="ＭＳ Ｐゴシック" charset="0"/>
                <a:cs typeface="ＭＳ Ｐゴシック" charset="0"/>
              </a:rPr>
              <a:t>Conscious </a:t>
            </a:r>
            <a:r>
              <a:rPr lang="en-US" dirty="0">
                <a:latin typeface="Arial" charset="0"/>
                <a:ea typeface="ＭＳ Ｐゴシック" charset="0"/>
                <a:cs typeface="ＭＳ Ｐゴシック" charset="0"/>
              </a:rPr>
              <a:t>witnesses </a:t>
            </a:r>
            <a:r>
              <a:rPr lang="en-US" dirty="0" smtClean="0">
                <a:latin typeface="Arial" charset="0"/>
                <a:ea typeface="ＭＳ Ｐゴシック" charset="0"/>
                <a:cs typeface="ＭＳ Ｐゴシック" charset="0"/>
              </a:rPr>
              <a:t>of their own growth</a:t>
            </a:r>
          </a:p>
          <a:p>
            <a:pPr>
              <a:defRPr/>
            </a:pPr>
            <a:r>
              <a:rPr lang="en-US" dirty="0" smtClean="0">
                <a:latin typeface="Arial" charset="0"/>
                <a:ea typeface="ＭＳ Ｐゴシック" charset="0"/>
                <a:cs typeface="ＭＳ Ｐゴシック" charset="0"/>
              </a:rPr>
              <a:t>Infants </a:t>
            </a:r>
            <a:r>
              <a:rPr lang="en-US" dirty="0">
                <a:latin typeface="Arial" charset="0"/>
                <a:ea typeface="ＭＳ Ｐゴシック" charset="0"/>
                <a:cs typeface="ＭＳ Ｐゴシック" charset="0"/>
              </a:rPr>
              <a:t>are not </a:t>
            </a:r>
            <a:r>
              <a:rPr lang="en-US" dirty="0" smtClean="0">
                <a:latin typeface="Arial" charset="0"/>
                <a:ea typeface="ＭＳ Ｐゴシック" charset="0"/>
                <a:cs typeface="ＭＳ Ｐゴシック" charset="0"/>
              </a:rPr>
              <a:t>witnesses </a:t>
            </a:r>
            <a:r>
              <a:rPr lang="en-US" dirty="0">
                <a:latin typeface="Arial" charset="0"/>
                <a:ea typeface="ＭＳ Ｐゴシック" charset="0"/>
                <a:cs typeface="ＭＳ Ｐゴシック" charset="0"/>
              </a:rPr>
              <a:t>of their own development.		              		  	  </a:t>
            </a:r>
            <a:r>
              <a:rPr lang="en-US" sz="2400" dirty="0">
                <a:latin typeface="Arial" charset="0"/>
                <a:ea typeface="ＭＳ Ｐゴシック" charset="0"/>
                <a:cs typeface="ＭＳ Ｐゴシック" charset="0"/>
              </a:rPr>
              <a:t>(This We Believe, 2010, 5)</a:t>
            </a:r>
          </a:p>
          <a:p>
            <a:pPr>
              <a:defRPr/>
            </a:pPr>
            <a:endParaRPr lang="en-US" dirty="0">
              <a:latin typeface="Arial" charset="0"/>
              <a:ea typeface="ＭＳ Ｐゴシック" charset="0"/>
              <a:cs typeface="ＭＳ Ｐゴシック" charset="0"/>
            </a:endParaRPr>
          </a:p>
        </p:txBody>
      </p:sp>
      <p:sp>
        <p:nvSpPr>
          <p:cNvPr id="2" name="TextBox 1"/>
          <p:cNvSpPr txBox="1"/>
          <p:nvPr/>
        </p:nvSpPr>
        <p:spPr>
          <a:xfrm>
            <a:off x="1828800" y="457200"/>
            <a:ext cx="5687149" cy="769441"/>
          </a:xfrm>
          <a:prstGeom prst="rect">
            <a:avLst/>
          </a:prstGeom>
          <a:noFill/>
        </p:spPr>
        <p:txBody>
          <a:bodyPr wrap="none" rtlCol="0">
            <a:spAutoFit/>
          </a:bodyPr>
          <a:lstStyle/>
          <a:p>
            <a:r>
              <a:rPr lang="en-US" sz="4400" dirty="0" smtClean="0"/>
              <a:t>And Change Begins!!!</a:t>
            </a:r>
            <a:endParaRPr lang="en-US" sz="4400" dirty="0"/>
          </a:p>
        </p:txBody>
      </p:sp>
      <p:sp>
        <p:nvSpPr>
          <p:cNvPr id="3" name="Slide Number Placeholder 2"/>
          <p:cNvSpPr>
            <a:spLocks noGrp="1"/>
          </p:cNvSpPr>
          <p:nvPr>
            <p:ph type="sldNum" sz="quarter" idx="12"/>
          </p:nvPr>
        </p:nvSpPr>
        <p:spPr/>
        <p:txBody>
          <a:bodyPr/>
          <a:lstStyle/>
          <a:p>
            <a:pPr>
              <a:defRPr/>
            </a:pPr>
            <a:fld id="{DB111BE0-A8C2-BC47-BFE7-59D51D21981F}" type="slidenum">
              <a:rPr lang="en-US" smtClean="0"/>
              <a:pPr>
                <a:defRPr/>
              </a:pPr>
              <a:t>24</a:t>
            </a:fld>
            <a:endParaRPr lang="en-US"/>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b="1">
                <a:latin typeface="Arial" charset="0"/>
                <a:ea typeface="ＭＳ Ｐゴシック" charset="0"/>
                <a:cs typeface="ＭＳ Ｐゴシック" charset="0"/>
              </a:rPr>
              <a:t>Physical Development</a:t>
            </a:r>
            <a:endParaRPr lang="en-US">
              <a:latin typeface="Arial" charset="0"/>
              <a:ea typeface="ＭＳ Ｐゴシック" charset="0"/>
              <a:cs typeface="ＭＳ Ｐゴシック" charset="0"/>
            </a:endParaRPr>
          </a:p>
        </p:txBody>
      </p:sp>
      <p:sp>
        <p:nvSpPr>
          <p:cNvPr id="19458" name="Content Placeholder 2"/>
          <p:cNvSpPr>
            <a:spLocks noGrp="1"/>
          </p:cNvSpPr>
          <p:nvPr>
            <p:ph idx="1"/>
          </p:nvPr>
        </p:nvSpPr>
        <p:spPr/>
        <p:txBody>
          <a:bodyPr/>
          <a:lstStyle/>
          <a:p>
            <a:r>
              <a:rPr lang="en-US" dirty="0" smtClean="0">
                <a:latin typeface="Arial" charset="0"/>
                <a:ea typeface="ＭＳ Ｐゴシック" charset="0"/>
                <a:cs typeface="ＭＳ Ｐゴシック" charset="0"/>
              </a:rPr>
              <a:t>Middle </a:t>
            </a:r>
            <a:r>
              <a:rPr lang="en-US" dirty="0">
                <a:latin typeface="Arial" charset="0"/>
                <a:ea typeface="ＭＳ Ｐゴシック" charset="0"/>
                <a:cs typeface="ＭＳ Ｐゴシック" charset="0"/>
              </a:rPr>
              <a:t>school students ask the question </a:t>
            </a:r>
            <a:r>
              <a:rPr lang="ja-JP" altLang="en-US" dirty="0">
                <a:latin typeface="Arial" charset="0"/>
                <a:ea typeface="ＭＳ Ｐゴシック" charset="0"/>
                <a:cs typeface="ＭＳ Ｐゴシック" charset="0"/>
              </a:rPr>
              <a:t>“</a:t>
            </a:r>
            <a:r>
              <a:rPr lang="en-US" altLang="ja-JP" i="1" dirty="0">
                <a:latin typeface="Arial" charset="0"/>
                <a:ea typeface="ＭＳ Ｐゴシック" charset="0"/>
                <a:cs typeface="ＭＳ Ｐゴシック" charset="0"/>
              </a:rPr>
              <a:t>Am I normal?</a:t>
            </a:r>
            <a:r>
              <a:rPr lang="ja-JP" altLang="en-US" dirty="0">
                <a:latin typeface="Arial" charset="0"/>
                <a:ea typeface="ＭＳ Ｐゴシック" charset="0"/>
                <a:cs typeface="ＭＳ Ｐゴシック" charset="0"/>
              </a:rPr>
              <a:t>”</a:t>
            </a:r>
            <a:endParaRPr lang="en-US" altLang="ja-JP"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T</a:t>
            </a:r>
            <a:r>
              <a:rPr lang="en-US" dirty="0" smtClean="0">
                <a:latin typeface="Arial" charset="0"/>
                <a:ea typeface="ＭＳ Ｐゴシック" charset="0"/>
                <a:cs typeface="ＭＳ Ｐゴシック" charset="0"/>
              </a:rPr>
              <a:t>he </a:t>
            </a:r>
            <a:r>
              <a:rPr lang="en-US" dirty="0">
                <a:latin typeface="Arial" charset="0"/>
                <a:ea typeface="ＭＳ Ｐゴシック" charset="0"/>
                <a:cs typeface="ＭＳ Ｐゴシック" charset="0"/>
              </a:rPr>
              <a:t>first sign that puberty is beginning</a:t>
            </a:r>
          </a:p>
          <a:p>
            <a:r>
              <a:rPr lang="en-US" dirty="0" smtClean="0">
                <a:latin typeface="Arial" charset="0"/>
                <a:ea typeface="ＭＳ Ｐゴシック" charset="0"/>
                <a:cs typeface="ＭＳ Ｐゴシック" charset="0"/>
              </a:rPr>
              <a:t>Growth </a:t>
            </a:r>
            <a:r>
              <a:rPr lang="en-US" dirty="0">
                <a:latin typeface="Arial" charset="0"/>
                <a:ea typeface="ＭＳ Ｐゴシック" charset="0"/>
                <a:cs typeface="ＭＳ Ｐゴシック" charset="0"/>
              </a:rPr>
              <a:t>spurt begins at approximately 10 for girls and 12 for boys</a:t>
            </a:r>
          </a:p>
          <a:p>
            <a:pPr algn="r">
              <a:buFontTx/>
              <a:buNone/>
            </a:pPr>
            <a:r>
              <a:rPr lang="en-US" sz="2000" dirty="0">
                <a:latin typeface="Arial" charset="0"/>
                <a:ea typeface="ＭＳ Ｐゴシック" charset="0"/>
                <a:cs typeface="ＭＳ Ｐゴシック" charset="0"/>
              </a:rPr>
              <a:t>(Brown &amp; Knowles, 2007, 13-14) </a:t>
            </a:r>
          </a:p>
          <a:p>
            <a:endParaRPr lang="en-US"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25</a:t>
            </a:fld>
            <a:endParaRPr lang="en-US"/>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685800" y="609600"/>
            <a:ext cx="6870700" cy="990600"/>
          </a:xfrm>
        </p:spPr>
        <p:txBody>
          <a:bodyPr/>
          <a:lstStyle/>
          <a:p>
            <a:r>
              <a:rPr lang="en-US" i="1">
                <a:latin typeface="Arial" charset="0"/>
                <a:ea typeface="ＭＳ Ｐゴシック" charset="0"/>
                <a:cs typeface="ＭＳ Ｐゴシック" charset="0"/>
              </a:rPr>
              <a:t>Growth Spurt</a:t>
            </a:r>
            <a:r>
              <a:rPr lang="en-US">
                <a:latin typeface="Arial" charset="0"/>
                <a:ea typeface="ＭＳ Ｐゴシック" charset="0"/>
                <a:cs typeface="ＭＳ Ｐゴシック" charset="0"/>
              </a:rPr>
              <a:t> </a:t>
            </a:r>
            <a:br>
              <a:rPr lang="en-US">
                <a:latin typeface="Arial" charset="0"/>
                <a:ea typeface="ＭＳ Ｐゴシック" charset="0"/>
                <a:cs typeface="ＭＳ Ｐゴシック" charset="0"/>
              </a:rPr>
            </a:br>
            <a:endParaRPr lang="en-US">
              <a:latin typeface="Arial" charset="0"/>
              <a:ea typeface="ＭＳ Ｐゴシック" charset="0"/>
              <a:cs typeface="ＭＳ Ｐゴシック" charset="0"/>
            </a:endParaRPr>
          </a:p>
        </p:txBody>
      </p:sp>
      <p:sp>
        <p:nvSpPr>
          <p:cNvPr id="20482" name="Content Placeholder 2"/>
          <p:cNvSpPr>
            <a:spLocks noGrp="1"/>
          </p:cNvSpPr>
          <p:nvPr>
            <p:ph idx="1"/>
          </p:nvPr>
        </p:nvSpPr>
        <p:spPr>
          <a:xfrm>
            <a:off x="685800" y="1143000"/>
            <a:ext cx="7696200" cy="3886200"/>
          </a:xfrm>
        </p:spPr>
        <p:txBody>
          <a:bodyPr/>
          <a:lstStyle/>
          <a:p>
            <a:r>
              <a:rPr lang="en-US" sz="3600" dirty="0" smtClean="0">
                <a:latin typeface="Arial" charset="0"/>
                <a:ea typeface="ＭＳ Ｐゴシック" charset="0"/>
                <a:cs typeface="ＭＳ Ｐゴシック" charset="0"/>
              </a:rPr>
              <a:t>Average </a:t>
            </a:r>
            <a:r>
              <a:rPr lang="en-US" sz="3600" dirty="0">
                <a:latin typeface="Arial" charset="0"/>
                <a:ea typeface="ＭＳ Ｐゴシック" charset="0"/>
                <a:cs typeface="ＭＳ Ｐゴシック" charset="0"/>
              </a:rPr>
              <a:t>height </a:t>
            </a:r>
            <a:r>
              <a:rPr lang="en-US" sz="3600" dirty="0" smtClean="0">
                <a:latin typeface="Arial" charset="0"/>
                <a:ea typeface="ＭＳ Ｐゴシック" charset="0"/>
                <a:cs typeface="ＭＳ Ｐゴシック" charset="0"/>
              </a:rPr>
              <a:t>gain</a:t>
            </a:r>
          </a:p>
          <a:p>
            <a:pPr lvl="1"/>
            <a:r>
              <a:rPr lang="en-US" sz="3200" dirty="0" smtClean="0">
                <a:latin typeface="Arial" charset="0"/>
                <a:ea typeface="ＭＳ Ｐゴシック" charset="0"/>
                <a:cs typeface="ＭＳ Ｐゴシック" charset="0"/>
              </a:rPr>
              <a:t>Females: 7 </a:t>
            </a:r>
            <a:r>
              <a:rPr lang="en-US" sz="3200" dirty="0">
                <a:latin typeface="Arial" charset="0"/>
                <a:ea typeface="ＭＳ Ｐゴシック" charset="0"/>
                <a:cs typeface="ＭＳ Ｐゴシック" charset="0"/>
              </a:rPr>
              <a:t>inches</a:t>
            </a:r>
          </a:p>
          <a:p>
            <a:pPr lvl="1"/>
            <a:r>
              <a:rPr lang="en-US" sz="3200" dirty="0" smtClean="0">
                <a:latin typeface="Arial" charset="0"/>
                <a:ea typeface="ＭＳ Ｐゴシック" charset="0"/>
                <a:cs typeface="ＭＳ Ｐゴシック" charset="0"/>
              </a:rPr>
              <a:t>Males: 9 </a:t>
            </a:r>
            <a:r>
              <a:rPr lang="en-US" sz="3200" dirty="0">
                <a:latin typeface="Arial" charset="0"/>
                <a:ea typeface="ＭＳ Ｐゴシック" charset="0"/>
                <a:cs typeface="ＭＳ Ｐゴシック" charset="0"/>
              </a:rPr>
              <a:t>to 10 inches</a:t>
            </a:r>
          </a:p>
          <a:p>
            <a:r>
              <a:rPr lang="en-US" sz="3600" dirty="0" smtClean="0">
                <a:latin typeface="Arial" charset="0"/>
                <a:ea typeface="ＭＳ Ｐゴシック" charset="0"/>
                <a:cs typeface="ＭＳ Ｐゴシック" charset="0"/>
              </a:rPr>
              <a:t>Average Weight </a:t>
            </a:r>
            <a:r>
              <a:rPr lang="en-US" sz="3600" dirty="0">
                <a:latin typeface="Arial" charset="0"/>
                <a:ea typeface="ＭＳ Ｐゴシック" charset="0"/>
                <a:cs typeface="ＭＳ Ｐゴシック" charset="0"/>
              </a:rPr>
              <a:t>gain</a:t>
            </a:r>
            <a:r>
              <a:rPr lang="en-US" dirty="0">
                <a:latin typeface="Arial" charset="0"/>
                <a:ea typeface="ＭＳ Ｐゴシック" charset="0"/>
                <a:cs typeface="ＭＳ Ｐゴシック" charset="0"/>
              </a:rPr>
              <a:t> </a:t>
            </a:r>
            <a:endParaRPr lang="en-US" dirty="0" smtClean="0">
              <a:latin typeface="Arial" charset="0"/>
              <a:ea typeface="ＭＳ Ｐゴシック" charset="0"/>
              <a:cs typeface="ＭＳ Ｐゴシック" charset="0"/>
            </a:endParaRPr>
          </a:p>
          <a:p>
            <a:pPr lvl="1"/>
            <a:r>
              <a:rPr lang="en-US" sz="3200" dirty="0" smtClean="0">
                <a:latin typeface="Arial" charset="0"/>
                <a:ea typeface="ＭＳ Ｐゴシック" charset="0"/>
                <a:cs typeface="ＭＳ Ｐゴシック" charset="0"/>
              </a:rPr>
              <a:t>8 </a:t>
            </a:r>
            <a:r>
              <a:rPr lang="en-US" sz="3200" dirty="0">
                <a:latin typeface="Arial" charset="0"/>
                <a:ea typeface="ＭＳ Ｐゴシック" charset="0"/>
                <a:cs typeface="ＭＳ Ｐゴシック" charset="0"/>
              </a:rPr>
              <a:t>to 10 pounds per </a:t>
            </a:r>
            <a:r>
              <a:rPr lang="en-US" sz="3200" dirty="0" smtClean="0">
                <a:latin typeface="Arial" charset="0"/>
                <a:ea typeface="ＭＳ Ｐゴシック" charset="0"/>
                <a:cs typeface="ＭＳ Ｐゴシック" charset="0"/>
              </a:rPr>
              <a:t>year</a:t>
            </a:r>
          </a:p>
          <a:p>
            <a:pPr lvl="1"/>
            <a:r>
              <a:rPr lang="en-US" sz="3200" dirty="0" smtClean="0">
                <a:latin typeface="Arial" charset="0"/>
                <a:ea typeface="ＭＳ Ｐゴシック" charset="0"/>
                <a:cs typeface="ＭＳ Ｐゴシック" charset="0"/>
              </a:rPr>
              <a:t>40 </a:t>
            </a:r>
            <a:r>
              <a:rPr lang="en-US" sz="3200" dirty="0">
                <a:latin typeface="Arial" charset="0"/>
                <a:ea typeface="ＭＳ Ｐゴシック" charset="0"/>
                <a:cs typeface="ＭＳ Ｐゴシック" charset="0"/>
              </a:rPr>
              <a:t>to 50 pounds overall</a:t>
            </a:r>
          </a:p>
          <a:p>
            <a:pPr algn="r">
              <a:buFontTx/>
              <a:buNone/>
            </a:pPr>
            <a:r>
              <a:rPr lang="en-US" sz="2000" dirty="0">
                <a:latin typeface="Arial" charset="0"/>
                <a:ea typeface="ＭＳ Ｐゴシック" charset="0"/>
                <a:cs typeface="ＭＳ Ｐゴシック" charset="0"/>
              </a:rPr>
              <a:t>(Brown &amp; Knowles, 2007, 13-14) </a:t>
            </a:r>
            <a:endParaRPr lang="en-US"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26</a:t>
            </a:fld>
            <a:endParaRPr lang="en-US"/>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i="1">
                <a:latin typeface="Arial" charset="0"/>
                <a:ea typeface="ＭＳ Ｐゴシック" charset="0"/>
                <a:cs typeface="ＭＳ Ｐゴシック" charset="0"/>
              </a:rPr>
              <a:t>Skeletal and Muscular Changes</a:t>
            </a:r>
            <a:endParaRPr lang="en-US">
              <a:latin typeface="Arial" charset="0"/>
              <a:ea typeface="ＭＳ Ｐゴシック" charset="0"/>
              <a:cs typeface="ＭＳ Ｐゴシック" charset="0"/>
            </a:endParaRPr>
          </a:p>
        </p:txBody>
      </p:sp>
      <p:sp>
        <p:nvSpPr>
          <p:cNvPr id="23554" name="Content Placeholder 2"/>
          <p:cNvSpPr>
            <a:spLocks noGrp="1"/>
          </p:cNvSpPr>
          <p:nvPr>
            <p:ph idx="1"/>
          </p:nvPr>
        </p:nvSpPr>
        <p:spPr/>
        <p:txBody>
          <a:bodyPr/>
          <a:lstStyle/>
          <a:p>
            <a:r>
              <a:rPr lang="en-US" dirty="0">
                <a:latin typeface="Arial" charset="0"/>
                <a:ea typeface="ＭＳ Ｐゴシック" charset="0"/>
                <a:cs typeface="ＭＳ Ｐゴシック" charset="0"/>
              </a:rPr>
              <a:t>The Awkward Stage</a:t>
            </a:r>
          </a:p>
          <a:p>
            <a:pPr lvl="1"/>
            <a:r>
              <a:rPr lang="en-US" dirty="0">
                <a:latin typeface="Arial" charset="0"/>
                <a:ea typeface="ＭＳ Ｐゴシック" charset="0"/>
              </a:rPr>
              <a:t>rapid and uneven changes</a:t>
            </a:r>
          </a:p>
          <a:p>
            <a:pPr lvl="1"/>
            <a:r>
              <a:rPr lang="en-US" dirty="0">
                <a:latin typeface="Arial" charset="0"/>
                <a:ea typeface="ＭＳ Ｐゴシック" charset="0"/>
              </a:rPr>
              <a:t>big feet </a:t>
            </a:r>
          </a:p>
          <a:p>
            <a:pPr lvl="1"/>
            <a:r>
              <a:rPr lang="en-US" dirty="0">
                <a:latin typeface="Arial" charset="0"/>
                <a:ea typeface="ＭＳ Ｐゴシック" charset="0"/>
              </a:rPr>
              <a:t>long arms and legs</a:t>
            </a:r>
          </a:p>
          <a:p>
            <a:r>
              <a:rPr lang="en-US" dirty="0">
                <a:latin typeface="Arial" charset="0"/>
                <a:ea typeface="ＭＳ Ｐゴシック" charset="0"/>
                <a:cs typeface="ＭＳ Ｐゴシック" charset="0"/>
              </a:rPr>
              <a:t>Sitting in hard </a:t>
            </a:r>
            <a:r>
              <a:rPr lang="en-US" i="1" dirty="0">
                <a:latin typeface="Arial" charset="0"/>
                <a:ea typeface="ＭＳ Ｐゴシック" charset="0"/>
                <a:cs typeface="ＭＳ Ｐゴシック" charset="0"/>
              </a:rPr>
              <a:t>improperly</a:t>
            </a:r>
            <a:r>
              <a:rPr lang="en-US" dirty="0">
                <a:latin typeface="Arial" charset="0"/>
                <a:ea typeface="ＭＳ Ｐゴシック" charset="0"/>
                <a:cs typeface="ＭＳ Ｐゴシック" charset="0"/>
              </a:rPr>
              <a:t> fitted </a:t>
            </a:r>
            <a:r>
              <a:rPr lang="en-US" dirty="0" smtClean="0">
                <a:latin typeface="Arial" charset="0"/>
                <a:ea typeface="ＭＳ Ｐゴシック" charset="0"/>
                <a:cs typeface="ＭＳ Ｐゴシック" charset="0"/>
              </a:rPr>
              <a:t>school chairs </a:t>
            </a:r>
            <a:r>
              <a:rPr lang="en-US" dirty="0">
                <a:latin typeface="Arial" charset="0"/>
                <a:ea typeface="ＭＳ Ｐゴシック" charset="0"/>
                <a:cs typeface="ＭＳ Ｐゴシック" charset="0"/>
              </a:rPr>
              <a:t>can be very uncomfortable and lead to fidgeting.</a:t>
            </a:r>
          </a:p>
          <a:p>
            <a:endParaRPr lang="en-US"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27</a:t>
            </a:fld>
            <a:endParaRPr lang="en-US"/>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685800" y="457200"/>
            <a:ext cx="6870700" cy="762000"/>
          </a:xfrm>
        </p:spPr>
        <p:txBody>
          <a:bodyPr/>
          <a:lstStyle/>
          <a:p>
            <a:r>
              <a:rPr lang="en-US" i="1">
                <a:latin typeface="Arial" charset="0"/>
                <a:ea typeface="ＭＳ Ｐゴシック" charset="0"/>
                <a:cs typeface="ＭＳ Ｐゴシック" charset="0"/>
              </a:rPr>
              <a:t>Skeletal Changes</a:t>
            </a:r>
            <a:endParaRPr lang="en-US">
              <a:latin typeface="Arial" charset="0"/>
              <a:ea typeface="ＭＳ Ｐゴシック" charset="0"/>
              <a:cs typeface="ＭＳ Ｐゴシック" charset="0"/>
            </a:endParaRPr>
          </a:p>
        </p:txBody>
      </p:sp>
      <p:sp>
        <p:nvSpPr>
          <p:cNvPr id="21506" name="Content Placeholder 2"/>
          <p:cNvSpPr>
            <a:spLocks noGrp="1"/>
          </p:cNvSpPr>
          <p:nvPr>
            <p:ph idx="1"/>
          </p:nvPr>
        </p:nvSpPr>
        <p:spPr>
          <a:xfrm>
            <a:off x="685800" y="1447800"/>
            <a:ext cx="7696200" cy="3657600"/>
          </a:xfrm>
        </p:spPr>
        <p:txBody>
          <a:bodyPr/>
          <a:lstStyle/>
          <a:p>
            <a:r>
              <a:rPr lang="en-US" altLang="ja-JP" dirty="0" smtClean="0">
                <a:latin typeface="Arial" charset="0"/>
                <a:ea typeface="ＭＳ Ｐゴシック" charset="0"/>
                <a:cs typeface="ＭＳ Ｐゴシック" charset="0"/>
              </a:rPr>
              <a:t>The </a:t>
            </a:r>
            <a:r>
              <a:rPr lang="en-US" altLang="ja-JP" dirty="0">
                <a:latin typeface="Arial" charset="0"/>
                <a:ea typeface="ＭＳ Ｐゴシック" charset="0"/>
                <a:cs typeface="ＭＳ Ｐゴシック" charset="0"/>
              </a:rPr>
              <a:t>three tail bones fuse and harden into their final adult </a:t>
            </a:r>
            <a:r>
              <a:rPr lang="en-US" altLang="ja-JP" dirty="0" smtClean="0">
                <a:latin typeface="Arial" charset="0"/>
                <a:ea typeface="ＭＳ Ｐゴシック" charset="0"/>
                <a:cs typeface="ＭＳ Ｐゴシック" charset="0"/>
              </a:rPr>
              <a:t>form</a:t>
            </a:r>
          </a:p>
          <a:p>
            <a:r>
              <a:rPr lang="en-US" altLang="ja-JP" dirty="0" smtClean="0">
                <a:latin typeface="Arial" charset="0"/>
                <a:ea typeface="ＭＳ Ｐゴシック" charset="0"/>
                <a:cs typeface="ＭＳ Ｐゴシック" charset="0"/>
              </a:rPr>
              <a:t>The process can </a:t>
            </a:r>
            <a:r>
              <a:rPr lang="en-US" altLang="ja-JP" dirty="0">
                <a:latin typeface="Arial" charset="0"/>
                <a:ea typeface="ＭＳ Ｐゴシック" charset="0"/>
                <a:cs typeface="ＭＳ Ｐゴシック" charset="0"/>
              </a:rPr>
              <a:t>cause pain and </a:t>
            </a:r>
            <a:r>
              <a:rPr lang="en-US" altLang="ja-JP" dirty="0" smtClean="0">
                <a:latin typeface="Arial" charset="0"/>
                <a:ea typeface="ＭＳ Ｐゴシック" charset="0"/>
                <a:cs typeface="ＭＳ Ｐゴシック" charset="0"/>
              </a:rPr>
              <a:t>discomfort </a:t>
            </a:r>
            <a:r>
              <a:rPr lang="en-US" altLang="ja-JP" sz="2000" dirty="0">
                <a:latin typeface="Arial" charset="0"/>
                <a:ea typeface="ＭＳ Ｐゴシック" charset="0"/>
                <a:cs typeface="ＭＳ Ｐゴシック" charset="0"/>
              </a:rPr>
              <a:t>(Brown &amp; Knowles, 2007, 15)</a:t>
            </a:r>
          </a:p>
          <a:p>
            <a:r>
              <a:rPr lang="en-US" dirty="0">
                <a:latin typeface="Arial" charset="0"/>
                <a:ea typeface="ＭＳ Ｐゴシック" charset="0"/>
                <a:cs typeface="ＭＳ Ｐゴシック" charset="0"/>
              </a:rPr>
              <a:t>Adolescents experience increased sensitivity around their growth plates especially in their legs.</a:t>
            </a:r>
          </a:p>
          <a:p>
            <a:endParaRPr lang="en-US"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28</a:t>
            </a:fld>
            <a:endParaRPr lang="en-US"/>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a:latin typeface="Arial" charset="0"/>
                <a:ea typeface="ＭＳ Ｐゴシック" charset="0"/>
                <a:cs typeface="ＭＳ Ｐゴシック" charset="0"/>
              </a:rPr>
              <a:t>Alternatives to Hard Chairs</a:t>
            </a:r>
          </a:p>
        </p:txBody>
      </p:sp>
      <p:pic>
        <p:nvPicPr>
          <p:cNvPr id="24578" name="Content Placeholder 3" descr="School 009.jpg"/>
          <p:cNvPicPr>
            <a:picLocks noGrp="1" noChangeAspect="1"/>
          </p:cNvPicPr>
          <p:nvPr>
            <p:ph idx="1"/>
          </p:nvPr>
        </p:nvPicPr>
        <p:blipFill>
          <a:blip r:embed="rId2">
            <a:extLst>
              <a:ext uri="{28A0092B-C50C-407E-A947-70E740481C1C}">
                <a14:useLocalDpi xmlns:a14="http://schemas.microsoft.com/office/drawing/2010/main" val="0"/>
              </a:ext>
            </a:extLst>
          </a:blip>
          <a:srcRect l="-28906" r="-28906"/>
          <a:stretch>
            <a:fillRect/>
          </a:stretch>
        </p:blipFill>
        <p:spPr/>
      </p:pic>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29</a:t>
            </a:fld>
            <a:endParaRPr lang="en-US"/>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Content Placeholder 2"/>
          <p:cNvSpPr>
            <a:spLocks noGrp="1"/>
          </p:cNvSpPr>
          <p:nvPr>
            <p:ph idx="1"/>
          </p:nvPr>
        </p:nvSpPr>
        <p:spPr>
          <a:xfrm>
            <a:off x="457200" y="685800"/>
            <a:ext cx="7696200" cy="4876800"/>
          </a:xfrm>
        </p:spPr>
        <p:txBody>
          <a:bodyPr/>
          <a:lstStyle/>
          <a:p>
            <a:pPr marL="0" indent="0">
              <a:buNone/>
            </a:pPr>
            <a:r>
              <a:rPr lang="en-US" dirty="0">
                <a:latin typeface="Arial" charset="0"/>
                <a:ea typeface="ＭＳ Ｐゴシック" charset="0"/>
                <a:cs typeface="ＭＳ Ｐゴシック" charset="0"/>
              </a:rPr>
              <a:t>Sousa (1998) has shown that after people have been sitting for </a:t>
            </a:r>
            <a:r>
              <a:rPr lang="en-US" i="1" dirty="0">
                <a:latin typeface="Arial" charset="0"/>
                <a:ea typeface="ＭＳ Ｐゴシック" charset="0"/>
                <a:cs typeface="ＭＳ Ｐゴシック" charset="0"/>
              </a:rPr>
              <a:t>20 minutes </a:t>
            </a:r>
            <a:r>
              <a:rPr lang="en-US" dirty="0">
                <a:latin typeface="Arial" charset="0"/>
                <a:ea typeface="ＭＳ Ｐゴシック" charset="0"/>
                <a:cs typeface="ＭＳ Ｐゴシック" charset="0"/>
              </a:rPr>
              <a:t>the blood leaves the brain and starts to pool in the seat and feet. After standing for just </a:t>
            </a:r>
            <a:r>
              <a:rPr lang="en-US" b="1" dirty="0">
                <a:latin typeface="Arial" charset="0"/>
                <a:ea typeface="ＭＳ Ｐゴシック" charset="0"/>
                <a:cs typeface="ＭＳ Ｐゴシック" charset="0"/>
              </a:rPr>
              <a:t>15</a:t>
            </a:r>
            <a:r>
              <a:rPr lang="en-US" dirty="0">
                <a:latin typeface="Arial" charset="0"/>
                <a:ea typeface="ＭＳ Ｐゴシック" charset="0"/>
                <a:cs typeface="ＭＳ Ｐゴシック" charset="0"/>
              </a:rPr>
              <a:t> </a:t>
            </a:r>
            <a:r>
              <a:rPr lang="en-US" b="1" dirty="0">
                <a:latin typeface="Arial" charset="0"/>
                <a:ea typeface="ＭＳ Ｐゴシック" charset="0"/>
                <a:cs typeface="ＭＳ Ｐゴシック" charset="0"/>
              </a:rPr>
              <a:t>seconds</a:t>
            </a:r>
            <a:r>
              <a:rPr lang="en-US" dirty="0">
                <a:latin typeface="Arial" charset="0"/>
                <a:ea typeface="ＭＳ Ｐゴシック" charset="0"/>
                <a:cs typeface="ＭＳ Ｐゴシック" charset="0"/>
              </a:rPr>
              <a:t>, the amount of blood flow to the brain has </a:t>
            </a:r>
            <a:r>
              <a:rPr lang="en-US" b="1" dirty="0">
                <a:latin typeface="Arial" charset="0"/>
                <a:ea typeface="ＭＳ Ｐゴシック" charset="0"/>
                <a:cs typeface="ＭＳ Ｐゴシック" charset="0"/>
              </a:rPr>
              <a:t>increased</a:t>
            </a:r>
            <a:r>
              <a:rPr lang="en-US" dirty="0">
                <a:latin typeface="Arial" charset="0"/>
                <a:ea typeface="ＭＳ Ｐゴシック" charset="0"/>
                <a:cs typeface="ＭＳ Ｐゴシック" charset="0"/>
              </a:rPr>
              <a:t> by 15 percent. Allowing students to stand and move every 15 to 20 minutes significantly increases blood flow to the brain and alertness. 			</a:t>
            </a:r>
            <a:r>
              <a:rPr lang="en-US" sz="2000" dirty="0" smtClean="0">
                <a:latin typeface="Arial" charset="0"/>
                <a:ea typeface="ＭＳ Ｐゴシック" charset="0"/>
                <a:cs typeface="ＭＳ Ｐゴシック" charset="0"/>
              </a:rPr>
              <a:t>(</a:t>
            </a:r>
            <a:r>
              <a:rPr lang="en-US" sz="2000" dirty="0" err="1">
                <a:latin typeface="Arial" charset="0"/>
                <a:ea typeface="ＭＳ Ｐゴシック" charset="0"/>
                <a:cs typeface="ＭＳ Ｐゴシック" charset="0"/>
              </a:rPr>
              <a:t>Vatterott</a:t>
            </a:r>
            <a:r>
              <a:rPr lang="en-US" sz="2000" dirty="0">
                <a:latin typeface="Arial" charset="0"/>
                <a:ea typeface="ＭＳ Ｐゴシック" charset="0"/>
                <a:cs typeface="ＭＳ Ｐゴシック" charset="0"/>
              </a:rPr>
              <a:t>, 2007, 81)</a:t>
            </a:r>
            <a:endParaRPr lang="en-US"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30</a:t>
            </a:fld>
            <a:endParaRPr lang="en-US"/>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i="1">
                <a:latin typeface="Arial" charset="0"/>
                <a:ea typeface="ＭＳ Ｐゴシック" charset="0"/>
                <a:cs typeface="ＭＳ Ｐゴシック" charset="0"/>
              </a:rPr>
              <a:t>Adolescents</a:t>
            </a:r>
            <a:r>
              <a:rPr lang="ja-JP" altLang="en-US" i="1">
                <a:latin typeface="Arial" charset="0"/>
                <a:ea typeface="ＭＳ Ｐゴシック" charset="0"/>
                <a:cs typeface="ＭＳ Ｐゴシック" charset="0"/>
              </a:rPr>
              <a:t>’</a:t>
            </a:r>
            <a:r>
              <a:rPr lang="en-US" altLang="ja-JP" i="1">
                <a:latin typeface="Arial" charset="0"/>
                <a:ea typeface="ＭＳ Ｐゴシック" charset="0"/>
                <a:cs typeface="ＭＳ Ｐゴシック" charset="0"/>
              </a:rPr>
              <a:t> Food Needs </a:t>
            </a:r>
            <a:endParaRPr lang="en-US">
              <a:latin typeface="Arial" charset="0"/>
              <a:ea typeface="ＭＳ Ｐゴシック" charset="0"/>
              <a:cs typeface="ＭＳ Ｐゴシック" charset="0"/>
            </a:endParaRPr>
          </a:p>
        </p:txBody>
      </p:sp>
      <p:sp>
        <p:nvSpPr>
          <p:cNvPr id="30722" name="Content Placeholder 2"/>
          <p:cNvSpPr>
            <a:spLocks noGrp="1"/>
          </p:cNvSpPr>
          <p:nvPr>
            <p:ph idx="1"/>
          </p:nvPr>
        </p:nvSpPr>
        <p:spPr/>
        <p:txBody>
          <a:bodyPr/>
          <a:lstStyle/>
          <a:p>
            <a:r>
              <a:rPr lang="en-US">
                <a:latin typeface="Arial" charset="0"/>
                <a:ea typeface="ＭＳ Ｐゴシック" charset="0"/>
                <a:cs typeface="ＭＳ Ｐゴシック" charset="0"/>
              </a:rPr>
              <a:t>Middle school students may need to eat again before lunch even if they had a good breakfast, given their metabolic changes.</a:t>
            </a:r>
          </a:p>
          <a:p>
            <a:r>
              <a:rPr lang="en-US">
                <a:latin typeface="Arial" charset="0"/>
                <a:ea typeface="ＭＳ Ｐゴシック" charset="0"/>
                <a:cs typeface="ＭＳ Ｐゴシック" charset="0"/>
              </a:rPr>
              <a:t>Snack breaks result in higher levels of concentration and fewer discipline problems. 			</a:t>
            </a:r>
            <a:r>
              <a:rPr lang="en-US" sz="2000">
                <a:latin typeface="Arial" charset="0"/>
                <a:ea typeface="ＭＳ Ｐゴシック" charset="0"/>
                <a:cs typeface="ＭＳ Ｐゴシック" charset="0"/>
              </a:rPr>
              <a:t>(Vatterott, 2007, 81)</a:t>
            </a: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31</a:t>
            </a:fld>
            <a:endParaRPr lang="en-US"/>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b="1" dirty="0">
                <a:latin typeface="Arial" charset="0"/>
                <a:ea typeface="ＭＳ Ｐゴシック" charset="0"/>
                <a:cs typeface="ＭＳ Ｐゴシック" charset="0"/>
              </a:rPr>
              <a:t>Piaget</a:t>
            </a:r>
            <a:r>
              <a:rPr lang="ja-JP" altLang="en-US" b="1" dirty="0">
                <a:latin typeface="Arial" charset="0"/>
                <a:ea typeface="ＭＳ Ｐゴシック" charset="0"/>
                <a:cs typeface="ＭＳ Ｐゴシック" charset="0"/>
              </a:rPr>
              <a:t>’</a:t>
            </a:r>
            <a:r>
              <a:rPr lang="en-US" altLang="ja-JP" b="1" dirty="0">
                <a:latin typeface="Arial" charset="0"/>
                <a:ea typeface="ＭＳ Ｐゴシック" charset="0"/>
                <a:cs typeface="ＭＳ Ｐゴシック" charset="0"/>
              </a:rPr>
              <a:t>s </a:t>
            </a:r>
            <a:r>
              <a:rPr lang="en-US" dirty="0" smtClean="0">
                <a:latin typeface="Arial" charset="0"/>
                <a:ea typeface="ＭＳ Ｐゴシック" charset="0"/>
                <a:cs typeface="ＭＳ Ｐゴシック" charset="0"/>
              </a:rPr>
              <a:t>Four Stages Of Intellectual Development</a:t>
            </a:r>
            <a:endParaRPr lang="en-US" dirty="0">
              <a:latin typeface="Arial" charset="0"/>
              <a:ea typeface="ＭＳ Ｐゴシック" charset="0"/>
              <a:cs typeface="ＭＳ Ｐゴシック" charset="0"/>
            </a:endParaRPr>
          </a:p>
        </p:txBody>
      </p:sp>
      <p:sp>
        <p:nvSpPr>
          <p:cNvPr id="40962" name="Content Placeholder 2"/>
          <p:cNvSpPr>
            <a:spLocks noGrp="1"/>
          </p:cNvSpPr>
          <p:nvPr>
            <p:ph idx="1"/>
          </p:nvPr>
        </p:nvSpPr>
        <p:spPr/>
        <p:txBody>
          <a:bodyPr/>
          <a:lstStyle/>
          <a:p>
            <a:pPr lvl="1"/>
            <a:r>
              <a:rPr lang="en-US" sz="3600" dirty="0" smtClean="0">
                <a:latin typeface="Arial" charset="0"/>
                <a:ea typeface="ＭＳ Ｐゴシック" charset="0"/>
              </a:rPr>
              <a:t>Sensorimotor </a:t>
            </a:r>
            <a:r>
              <a:rPr lang="en-US" sz="3600" dirty="0">
                <a:latin typeface="Arial" charset="0"/>
                <a:ea typeface="ＭＳ Ｐゴシック" charset="0"/>
              </a:rPr>
              <a:t>(birth to 2 years)</a:t>
            </a:r>
          </a:p>
          <a:p>
            <a:pPr lvl="1"/>
            <a:r>
              <a:rPr lang="en-US" sz="3600" dirty="0">
                <a:latin typeface="Arial" charset="0"/>
                <a:ea typeface="ＭＳ Ｐゴシック" charset="0"/>
              </a:rPr>
              <a:t>Preoperational (2 to 7years)</a:t>
            </a:r>
          </a:p>
          <a:p>
            <a:pPr lvl="1"/>
            <a:r>
              <a:rPr lang="en-US" sz="3600" dirty="0">
                <a:latin typeface="Arial" charset="0"/>
                <a:ea typeface="ＭＳ Ｐゴシック" charset="0"/>
              </a:rPr>
              <a:t>Concrete operational (7 to 11 years)</a:t>
            </a:r>
          </a:p>
          <a:p>
            <a:pPr lvl="1"/>
            <a:r>
              <a:rPr lang="en-US" sz="3600" dirty="0">
                <a:latin typeface="Arial" charset="0"/>
                <a:ea typeface="ＭＳ Ｐゴシック" charset="0"/>
              </a:rPr>
              <a:t>Formal operational (12 years to adulthood)</a:t>
            </a:r>
          </a:p>
          <a:p>
            <a:endParaRPr lang="en-US" sz="3600"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32</a:t>
            </a:fld>
            <a:endParaRPr lang="en-US"/>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i="1">
                <a:latin typeface="Arial" charset="0"/>
                <a:ea typeface="ＭＳ Ｐゴシック" charset="0"/>
                <a:cs typeface="ＭＳ Ｐゴシック" charset="0"/>
              </a:rPr>
              <a:t>Concrete Operational Thought</a:t>
            </a:r>
            <a:r>
              <a:rPr lang="en-US">
                <a:latin typeface="Arial" charset="0"/>
                <a:ea typeface="ＭＳ Ｐゴシック" charset="0"/>
                <a:cs typeface="ＭＳ Ｐゴシック" charset="0"/>
              </a:rPr>
              <a:t> </a:t>
            </a:r>
          </a:p>
        </p:txBody>
      </p:sp>
      <p:sp>
        <p:nvSpPr>
          <p:cNvPr id="43010" name="Content Placeholder 2"/>
          <p:cNvSpPr>
            <a:spLocks noGrp="1"/>
          </p:cNvSpPr>
          <p:nvPr>
            <p:ph idx="1"/>
          </p:nvPr>
        </p:nvSpPr>
        <p:spPr>
          <a:xfrm>
            <a:off x="685800" y="2286000"/>
            <a:ext cx="7696200" cy="2514600"/>
          </a:xfrm>
        </p:spPr>
        <p:txBody>
          <a:bodyPr/>
          <a:lstStyle/>
          <a:p>
            <a:pPr marL="0" indent="0" algn="ctr">
              <a:spcBef>
                <a:spcPts val="0"/>
              </a:spcBef>
              <a:buNone/>
            </a:pPr>
            <a:r>
              <a:rPr lang="en-US" sz="4000" b="1" dirty="0">
                <a:latin typeface="Arial" charset="0"/>
                <a:ea typeface="ＭＳ Ｐゴシック" charset="0"/>
                <a:cs typeface="ＭＳ Ｐゴシック" charset="0"/>
              </a:rPr>
              <a:t>Most middle school students remain in the concrete operational stage </a:t>
            </a:r>
            <a:r>
              <a:rPr lang="en-US" sz="4000" b="1" dirty="0" smtClean="0">
                <a:latin typeface="Arial" charset="0"/>
                <a:ea typeface="ＭＳ Ｐゴシック" charset="0"/>
                <a:cs typeface="ＭＳ Ｐゴシック" charset="0"/>
              </a:rPr>
              <a:t>through</a:t>
            </a:r>
          </a:p>
          <a:p>
            <a:pPr marL="0" indent="0" algn="ctr">
              <a:spcBef>
                <a:spcPts val="0"/>
              </a:spcBef>
              <a:buNone/>
            </a:pPr>
            <a:r>
              <a:rPr lang="en-US" sz="4000" b="1" dirty="0" smtClean="0">
                <a:latin typeface="Arial" charset="0"/>
                <a:ea typeface="ＭＳ Ｐゴシック" charset="0"/>
                <a:cs typeface="ＭＳ Ｐゴシック" charset="0"/>
              </a:rPr>
              <a:t>eighth </a:t>
            </a:r>
            <a:r>
              <a:rPr lang="en-US" sz="4000" b="1" dirty="0">
                <a:latin typeface="Arial" charset="0"/>
                <a:ea typeface="ＭＳ Ｐゴシック" charset="0"/>
                <a:cs typeface="ＭＳ Ｐゴシック" charset="0"/>
              </a:rPr>
              <a:t>grade</a:t>
            </a:r>
            <a:r>
              <a:rPr lang="en-US" sz="4000" dirty="0" smtClean="0">
                <a:latin typeface="Arial" charset="0"/>
                <a:ea typeface="ＭＳ Ｐゴシック" charset="0"/>
                <a:cs typeface="ＭＳ Ｐゴシック" charset="0"/>
              </a:rPr>
              <a:t>.</a:t>
            </a:r>
          </a:p>
          <a:p>
            <a:pPr marL="0" indent="0" algn="ctr">
              <a:spcBef>
                <a:spcPts val="0"/>
              </a:spcBef>
              <a:buNone/>
            </a:pPr>
            <a:r>
              <a:rPr lang="en-US" sz="2000" dirty="0" smtClean="0">
                <a:latin typeface="Arial" charset="0"/>
                <a:ea typeface="ＭＳ Ｐゴシック" charset="0"/>
                <a:cs typeface="ＭＳ Ｐゴシック" charset="0"/>
              </a:rPr>
              <a:t>(</a:t>
            </a:r>
            <a:r>
              <a:rPr lang="en-US" sz="2000" dirty="0">
                <a:latin typeface="Arial" charset="0"/>
                <a:ea typeface="ＭＳ Ｐゴシック" charset="0"/>
                <a:cs typeface="ＭＳ Ｐゴシック" charset="0"/>
              </a:rPr>
              <a:t>Brown &amp; Knowles, 2007, 30)</a:t>
            </a:r>
          </a:p>
          <a:p>
            <a:endParaRPr lang="en-US" dirty="0">
              <a:latin typeface="Arial" charset="0"/>
              <a:ea typeface="ＭＳ Ｐゴシック" charset="0"/>
              <a:cs typeface="ＭＳ Ｐゴシック" charset="0"/>
            </a:endParaRPr>
          </a:p>
          <a:p>
            <a:pPr>
              <a:buFontTx/>
              <a:buNone/>
            </a:pPr>
            <a:endParaRPr lang="en-US"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33</a:t>
            </a:fld>
            <a:endParaRPr lang="en-US"/>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r>
              <a:rPr lang="en-US" sz="4000" i="1">
                <a:latin typeface="Arial" charset="0"/>
                <a:ea typeface="ＭＳ Ｐゴシック" charset="0"/>
                <a:cs typeface="ＭＳ Ｐゴシック" charset="0"/>
              </a:rPr>
              <a:t>Moving from Concrete to Formal Operational Thought</a:t>
            </a:r>
            <a:endParaRPr lang="en-US" sz="4000">
              <a:latin typeface="Arial" charset="0"/>
              <a:ea typeface="ＭＳ Ｐゴシック" charset="0"/>
              <a:cs typeface="ＭＳ Ｐゴシック" charset="0"/>
            </a:endParaRPr>
          </a:p>
        </p:txBody>
      </p:sp>
      <p:sp>
        <p:nvSpPr>
          <p:cNvPr id="48130" name="Content Placeholder 2"/>
          <p:cNvSpPr>
            <a:spLocks noGrp="1"/>
          </p:cNvSpPr>
          <p:nvPr>
            <p:ph idx="1"/>
          </p:nvPr>
        </p:nvSpPr>
        <p:spPr>
          <a:xfrm>
            <a:off x="533400" y="1828800"/>
            <a:ext cx="7696200" cy="3657600"/>
          </a:xfrm>
        </p:spPr>
        <p:txBody>
          <a:bodyPr/>
          <a:lstStyle/>
          <a:p>
            <a:pPr marL="0" indent="0">
              <a:buNone/>
            </a:pPr>
            <a:r>
              <a:rPr lang="ja-JP" altLang="en-US" b="1" i="1" dirty="0">
                <a:latin typeface="Arial" charset="0"/>
                <a:ea typeface="ＭＳ Ｐゴシック" charset="0"/>
                <a:cs typeface="ＭＳ Ｐゴシック" charset="0"/>
              </a:rPr>
              <a:t>“</a:t>
            </a:r>
            <a:r>
              <a:rPr lang="en-US" altLang="ja-JP" b="1" i="1" dirty="0">
                <a:latin typeface="Arial" charset="0"/>
                <a:ea typeface="ＭＳ Ｐゴシック" charset="0"/>
                <a:cs typeface="ＭＳ Ｐゴシック" charset="0"/>
              </a:rPr>
              <a:t>Only about one third of eighth graders consistently demonstrate an ability to use formal operations</a:t>
            </a:r>
            <a:r>
              <a:rPr lang="ja-JP" altLang="en-US" b="1" i="1" dirty="0">
                <a:latin typeface="Arial" charset="0"/>
                <a:ea typeface="ＭＳ Ｐゴシック" charset="0"/>
                <a:cs typeface="ＭＳ Ｐゴシック" charset="0"/>
              </a:rPr>
              <a:t>”</a:t>
            </a:r>
            <a:r>
              <a:rPr lang="en-US" altLang="ja-JP" i="1" dirty="0">
                <a:latin typeface="Arial" charset="0"/>
                <a:ea typeface="ＭＳ Ｐゴシック" charset="0"/>
                <a:cs typeface="ＭＳ Ｐゴシック" charset="0"/>
              </a:rPr>
              <a:t> </a:t>
            </a:r>
            <a:r>
              <a:rPr lang="en-US" altLang="ja-JP" sz="2000" dirty="0">
                <a:latin typeface="Arial" charset="0"/>
                <a:ea typeface="ＭＳ Ｐゴシック" charset="0"/>
                <a:cs typeface="ＭＳ Ｐゴシック" charset="0"/>
              </a:rPr>
              <a:t>(Brown &amp; Knowles, 2007, 32</a:t>
            </a:r>
            <a:r>
              <a:rPr lang="en-US" altLang="ja-JP" sz="2000" dirty="0" smtClean="0">
                <a:latin typeface="Arial" charset="0"/>
                <a:ea typeface="ＭＳ Ｐゴシック" charset="0"/>
                <a:cs typeface="ＭＳ Ｐゴシック" charset="0"/>
              </a:rPr>
              <a:t>)</a:t>
            </a:r>
          </a:p>
          <a:p>
            <a:pPr marL="0" indent="0">
              <a:buNone/>
            </a:pPr>
            <a:endParaRPr lang="en-US" altLang="ja-JP" sz="1200" dirty="0">
              <a:latin typeface="Arial" charset="0"/>
              <a:ea typeface="ＭＳ Ｐゴシック" charset="0"/>
              <a:cs typeface="ＭＳ Ｐゴシック" charset="0"/>
            </a:endParaRPr>
          </a:p>
          <a:p>
            <a:pPr marL="0" indent="0">
              <a:buNone/>
            </a:pPr>
            <a:r>
              <a:rPr lang="en-US" dirty="0">
                <a:latin typeface="Arial" charset="0"/>
                <a:ea typeface="ＭＳ Ｐゴシック" charset="0"/>
                <a:cs typeface="ＭＳ Ｐゴシック" charset="0"/>
              </a:rPr>
              <a:t>Students </a:t>
            </a:r>
            <a:r>
              <a:rPr lang="en-US" b="1" dirty="0">
                <a:latin typeface="Arial" charset="0"/>
                <a:ea typeface="ＭＳ Ｐゴシック" charset="0"/>
                <a:cs typeface="ＭＳ Ｐゴシック" charset="0"/>
              </a:rPr>
              <a:t>move between </a:t>
            </a:r>
            <a:r>
              <a:rPr lang="en-US" dirty="0">
                <a:latin typeface="Arial" charset="0"/>
                <a:ea typeface="ＭＳ Ｐゴシック" charset="0"/>
                <a:cs typeface="ＭＳ Ｐゴシック" charset="0"/>
              </a:rPr>
              <a:t>Concrete and Formal Operational Thought depending on the </a:t>
            </a:r>
            <a:r>
              <a:rPr lang="en-US" dirty="0" smtClean="0">
                <a:latin typeface="Arial" charset="0"/>
                <a:ea typeface="ＭＳ Ｐゴシック" charset="0"/>
                <a:cs typeface="ＭＳ Ｐゴシック" charset="0"/>
              </a:rPr>
              <a:t>content</a:t>
            </a:r>
            <a:endParaRPr lang="en-US"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34</a:t>
            </a:fld>
            <a:endParaRPr lang="en-US"/>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i="1" dirty="0" smtClean="0">
                <a:latin typeface="Arial" charset="0"/>
                <a:ea typeface="ＭＳ Ｐゴシック" charset="0"/>
                <a:cs typeface="ＭＳ Ｐゴシック" charset="0"/>
              </a:rPr>
              <a:t>Concrete Operational Thought</a:t>
            </a:r>
            <a:r>
              <a:rPr lang="en-US" dirty="0" smtClean="0">
                <a:latin typeface="Arial" charset="0"/>
                <a:ea typeface="ＭＳ Ｐゴシック" charset="0"/>
                <a:cs typeface="ＭＳ Ｐゴシック" charset="0"/>
              </a:rPr>
              <a:t> </a:t>
            </a:r>
            <a:endParaRPr lang="en-US" dirty="0">
              <a:latin typeface="Arial" charset="0"/>
              <a:ea typeface="ＭＳ Ｐゴシック" charset="0"/>
              <a:cs typeface="ＭＳ Ｐゴシック" charset="0"/>
            </a:endParaRPr>
          </a:p>
        </p:txBody>
      </p:sp>
      <p:sp>
        <p:nvSpPr>
          <p:cNvPr id="45058" name="Content Placeholder 2"/>
          <p:cNvSpPr>
            <a:spLocks noGrp="1"/>
          </p:cNvSpPr>
          <p:nvPr>
            <p:ph idx="1"/>
          </p:nvPr>
        </p:nvSpPr>
        <p:spPr>
          <a:xfrm>
            <a:off x="685800" y="2209800"/>
            <a:ext cx="7696200" cy="3276600"/>
          </a:xfrm>
        </p:spPr>
        <p:txBody>
          <a:bodyPr/>
          <a:lstStyle/>
          <a:p>
            <a:pPr marL="0" indent="0">
              <a:buNone/>
            </a:pPr>
            <a:r>
              <a:rPr lang="en-US" altLang="ja-JP" sz="4000" dirty="0" smtClean="0">
                <a:latin typeface="Arial" charset="0"/>
                <a:ea typeface="ＭＳ Ｐゴシック" charset="0"/>
                <a:cs typeface="ＭＳ Ｐゴシック" charset="0"/>
              </a:rPr>
              <a:t>Children in the concrete stage can only reason </a:t>
            </a:r>
            <a:r>
              <a:rPr lang="en-US" altLang="ja-JP" sz="4000" dirty="0">
                <a:latin typeface="Arial" charset="0"/>
                <a:ea typeface="ＭＳ Ｐゴシック" charset="0"/>
                <a:cs typeface="ＭＳ Ｐゴシック" charset="0"/>
              </a:rPr>
              <a:t>about those things for which they have had direct, personal </a:t>
            </a:r>
            <a:r>
              <a:rPr lang="en-US" altLang="ja-JP" sz="4000" dirty="0" smtClean="0">
                <a:latin typeface="Arial" charset="0"/>
                <a:ea typeface="ＭＳ Ｐゴシック" charset="0"/>
                <a:cs typeface="ＭＳ Ｐゴシック" charset="0"/>
              </a:rPr>
              <a:t>experience      </a:t>
            </a:r>
            <a:r>
              <a:rPr lang="en-US" altLang="ja-JP" sz="2000" dirty="0" smtClean="0">
                <a:latin typeface="Arial" charset="0"/>
                <a:ea typeface="ＭＳ Ｐゴシック" charset="0"/>
                <a:cs typeface="ＭＳ Ｐゴシック" charset="0"/>
              </a:rPr>
              <a:t>(</a:t>
            </a:r>
            <a:r>
              <a:rPr lang="en-US" altLang="ja-JP" sz="2000" dirty="0">
                <a:latin typeface="Arial" charset="0"/>
                <a:ea typeface="ＭＳ Ｐゴシック" charset="0"/>
                <a:cs typeface="ＭＳ Ｐゴシック" charset="0"/>
              </a:rPr>
              <a:t>Brown &amp; Knowles, 2007, 29)</a:t>
            </a:r>
          </a:p>
          <a:p>
            <a:endParaRPr lang="en-US"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35</a:t>
            </a:fld>
            <a:endParaRPr lang="en-US"/>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US" i="1">
                <a:latin typeface="Arial" charset="0"/>
                <a:ea typeface="ＭＳ Ｐゴシック" charset="0"/>
                <a:cs typeface="ＭＳ Ｐゴシック" charset="0"/>
              </a:rPr>
              <a:t>Concrete Operational Thought</a:t>
            </a:r>
            <a:r>
              <a:rPr lang="en-US">
                <a:latin typeface="Arial" charset="0"/>
                <a:ea typeface="ＭＳ Ｐゴシック" charset="0"/>
                <a:cs typeface="ＭＳ Ｐゴシック" charset="0"/>
              </a:rPr>
              <a:t> </a:t>
            </a:r>
          </a:p>
        </p:txBody>
      </p:sp>
      <p:sp>
        <p:nvSpPr>
          <p:cNvPr id="47106" name="Content Placeholder 2"/>
          <p:cNvSpPr>
            <a:spLocks noGrp="1"/>
          </p:cNvSpPr>
          <p:nvPr>
            <p:ph idx="1"/>
          </p:nvPr>
        </p:nvSpPr>
        <p:spPr>
          <a:xfrm>
            <a:off x="609600" y="1981200"/>
            <a:ext cx="7696200" cy="2743200"/>
          </a:xfrm>
        </p:spPr>
        <p:txBody>
          <a:bodyPr/>
          <a:lstStyle/>
          <a:p>
            <a:pPr marL="0" indent="0">
              <a:buNone/>
            </a:pPr>
            <a:r>
              <a:rPr lang="en-US" sz="4000" b="1" dirty="0" err="1">
                <a:latin typeface="Arial" charset="0"/>
                <a:ea typeface="ＭＳ Ｐゴシック" charset="0"/>
                <a:cs typeface="ＭＳ Ｐゴシック" charset="0"/>
              </a:rPr>
              <a:t>Manipulatives</a:t>
            </a:r>
            <a:r>
              <a:rPr lang="en-US" sz="4000" b="1" dirty="0">
                <a:latin typeface="Arial" charset="0"/>
                <a:ea typeface="ＭＳ Ｐゴシック" charset="0"/>
                <a:cs typeface="ＭＳ Ｐゴシック" charset="0"/>
              </a:rPr>
              <a:t>, role-playing, </a:t>
            </a:r>
            <a:r>
              <a:rPr lang="en-US" sz="4000" dirty="0">
                <a:latin typeface="Arial" charset="0"/>
                <a:ea typeface="ＭＳ Ｐゴシック" charset="0"/>
                <a:cs typeface="ＭＳ Ｐゴシック" charset="0"/>
              </a:rPr>
              <a:t>and</a:t>
            </a:r>
            <a:r>
              <a:rPr lang="en-US" sz="4000" b="1" dirty="0">
                <a:latin typeface="Arial" charset="0"/>
                <a:ea typeface="ＭＳ Ｐゴシック" charset="0"/>
                <a:cs typeface="ＭＳ Ｐゴシック" charset="0"/>
              </a:rPr>
              <a:t> hands-on activities</a:t>
            </a:r>
            <a:r>
              <a:rPr lang="en-US" sz="4000" dirty="0">
                <a:latin typeface="Arial" charset="0"/>
                <a:ea typeface="ＭＳ Ｐゴシック" charset="0"/>
                <a:cs typeface="ＭＳ Ｐゴシック" charset="0"/>
              </a:rPr>
              <a:t> are critical during all of middle school and the concrete operational stage.</a:t>
            </a:r>
            <a:r>
              <a:rPr lang="en-US" dirty="0">
                <a:latin typeface="Arial" charset="0"/>
                <a:ea typeface="ＭＳ Ｐゴシック" charset="0"/>
                <a:cs typeface="ＭＳ Ｐゴシック" charset="0"/>
              </a:rPr>
              <a:t> </a:t>
            </a:r>
            <a:r>
              <a:rPr lang="en-US" dirty="0" smtClean="0">
                <a:latin typeface="Arial" charset="0"/>
                <a:ea typeface="ＭＳ Ｐゴシック" charset="0"/>
                <a:cs typeface="ＭＳ Ｐゴシック" charset="0"/>
              </a:rPr>
              <a:t>                     </a:t>
            </a:r>
            <a:r>
              <a:rPr lang="en-US" sz="2000" dirty="0" smtClean="0">
                <a:latin typeface="Arial" charset="0"/>
                <a:ea typeface="ＭＳ Ｐゴシック" charset="0"/>
                <a:cs typeface="ＭＳ Ｐゴシック" charset="0"/>
              </a:rPr>
              <a:t>(</a:t>
            </a:r>
            <a:r>
              <a:rPr lang="en-US" sz="2000" dirty="0">
                <a:latin typeface="Arial" charset="0"/>
                <a:ea typeface="ＭＳ Ｐゴシック" charset="0"/>
                <a:cs typeface="ＭＳ Ｐゴシック" charset="0"/>
              </a:rPr>
              <a:t>Brown &amp; Knowles, 2007, 30)</a:t>
            </a:r>
          </a:p>
          <a:p>
            <a:endParaRPr lang="en-US"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36</a:t>
            </a:fld>
            <a:endParaRPr lang="en-US"/>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Content Placeholder 2"/>
          <p:cNvSpPr>
            <a:spLocks noGrp="1"/>
          </p:cNvSpPr>
          <p:nvPr>
            <p:ph idx="1"/>
          </p:nvPr>
        </p:nvSpPr>
        <p:spPr>
          <a:xfrm>
            <a:off x="685800" y="1295400"/>
            <a:ext cx="7696200" cy="3657600"/>
          </a:xfrm>
        </p:spPr>
        <p:txBody>
          <a:bodyPr/>
          <a:lstStyle/>
          <a:p>
            <a:pPr marL="0" indent="0">
              <a:buNone/>
            </a:pPr>
            <a:r>
              <a:rPr lang="en-US" dirty="0">
                <a:latin typeface="Arial" charset="0"/>
                <a:ea typeface="ＭＳ Ｐゴシック" charset="0"/>
                <a:cs typeface="ＭＳ Ｐゴシック" charset="0"/>
              </a:rPr>
              <a:t>It is important that lessons are planned so that students have an opportunity to interact intellectually with new concepts, principles, ideas, and theories if your teaching will help move them from concrete to formal operational thought. (Brown &amp; Knowles, 2007, 33)</a:t>
            </a: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37</a:t>
            </a:fld>
            <a:endParaRPr lang="en-US"/>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Content Placeholder 2"/>
          <p:cNvSpPr>
            <a:spLocks noGrp="1"/>
          </p:cNvSpPr>
          <p:nvPr>
            <p:ph idx="1"/>
          </p:nvPr>
        </p:nvSpPr>
        <p:spPr>
          <a:xfrm>
            <a:off x="533400" y="914400"/>
            <a:ext cx="7696200" cy="4800600"/>
          </a:xfrm>
        </p:spPr>
        <p:txBody>
          <a:bodyPr/>
          <a:lstStyle/>
          <a:p>
            <a:pPr marL="0" indent="0">
              <a:buNone/>
            </a:pPr>
            <a:r>
              <a:rPr lang="en-US" altLang="ja-JP" sz="3600" b="1" i="1" dirty="0" smtClean="0">
                <a:latin typeface="Arial" charset="0"/>
                <a:ea typeface="ＭＳ Ｐゴシック" charset="0"/>
                <a:cs typeface="ＭＳ Ｐゴシック" charset="0"/>
              </a:rPr>
              <a:t>Cognitive</a:t>
            </a:r>
            <a:r>
              <a:rPr lang="en-US" altLang="ja-JP" sz="3600" i="1" dirty="0" smtClean="0">
                <a:latin typeface="Arial" charset="0"/>
                <a:ea typeface="ＭＳ Ｐゴシック" charset="0"/>
                <a:cs typeface="ＭＳ Ｐゴシック" charset="0"/>
              </a:rPr>
              <a:t> </a:t>
            </a:r>
            <a:r>
              <a:rPr lang="en-US" altLang="ja-JP" sz="3600" i="1" dirty="0">
                <a:latin typeface="Arial" charset="0"/>
                <a:ea typeface="ＭＳ Ｐゴシック" charset="0"/>
                <a:cs typeface="ＭＳ Ｐゴシック" charset="0"/>
              </a:rPr>
              <a:t>processing won</a:t>
            </a:r>
            <a:r>
              <a:rPr lang="ja-JP" altLang="en-US" sz="3600" i="1" dirty="0">
                <a:latin typeface="Arial" charset="0"/>
                <a:ea typeface="ＭＳ Ｐゴシック" charset="0"/>
                <a:cs typeface="ＭＳ Ｐゴシック" charset="0"/>
              </a:rPr>
              <a:t>’</a:t>
            </a:r>
            <a:r>
              <a:rPr lang="en-US" altLang="ja-JP" sz="3600" i="1" dirty="0">
                <a:latin typeface="Arial" charset="0"/>
                <a:ea typeface="ＭＳ Ｐゴシック" charset="0"/>
                <a:cs typeface="ＭＳ Ｐゴシック" charset="0"/>
              </a:rPr>
              <a:t>t improve or develop as well if students are consistently taking notes or memorizing dates without opportunities to make genuine connections between content and their experiences</a:t>
            </a:r>
            <a:r>
              <a:rPr lang="en-US" altLang="ja-JP" sz="3600" dirty="0" smtClean="0">
                <a:latin typeface="Arial" charset="0"/>
                <a:ea typeface="ＭＳ Ｐゴシック" charset="0"/>
                <a:cs typeface="ＭＳ Ｐゴシック" charset="0"/>
              </a:rPr>
              <a:t>. </a:t>
            </a:r>
            <a:r>
              <a:rPr lang="en-US" altLang="ja-JP" sz="3600" dirty="0">
                <a:latin typeface="Arial" charset="0"/>
                <a:ea typeface="ＭＳ Ｐゴシック" charset="0"/>
                <a:cs typeface="ＭＳ Ｐゴシック" charset="0"/>
              </a:rPr>
              <a:t>	</a:t>
            </a:r>
            <a:r>
              <a:rPr lang="en-US" altLang="ja-JP" dirty="0">
                <a:latin typeface="Arial" charset="0"/>
                <a:ea typeface="ＭＳ Ｐゴシック" charset="0"/>
                <a:cs typeface="ＭＳ Ｐゴシック" charset="0"/>
              </a:rPr>
              <a:t>   </a:t>
            </a:r>
            <a:r>
              <a:rPr lang="en-US" altLang="ja-JP" dirty="0" smtClean="0">
                <a:latin typeface="Arial" charset="0"/>
                <a:ea typeface="ＭＳ Ｐゴシック" charset="0"/>
                <a:cs typeface="ＭＳ Ｐゴシック" charset="0"/>
              </a:rPr>
              <a:t>                     </a:t>
            </a:r>
          </a:p>
          <a:p>
            <a:pPr marL="0" indent="0">
              <a:buNone/>
            </a:pPr>
            <a:r>
              <a:rPr lang="en-US" altLang="ja-JP" sz="2000" dirty="0" smtClean="0">
                <a:latin typeface="Arial" charset="0"/>
                <a:ea typeface="ＭＳ Ｐゴシック" charset="0"/>
                <a:cs typeface="ＭＳ Ｐゴシック" charset="0"/>
              </a:rPr>
              <a:t>(</a:t>
            </a:r>
            <a:r>
              <a:rPr lang="en-US" altLang="ja-JP" sz="2000" dirty="0">
                <a:latin typeface="Arial" charset="0"/>
                <a:ea typeface="ＭＳ Ｐゴシック" charset="0"/>
                <a:cs typeface="ＭＳ Ｐゴシック" charset="0"/>
              </a:rPr>
              <a:t>Brown &amp; Knowles, 2007, 27) </a:t>
            </a: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38</a:t>
            </a:fld>
            <a:endParaRPr lang="en-US"/>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sz="3600">
                <a:latin typeface="Arial" charset="0"/>
                <a:ea typeface="ＭＳ Ｐゴシック" charset="0"/>
                <a:cs typeface="ＭＳ Ｐゴシック" charset="0"/>
              </a:rPr>
              <a:t>Developing Learning Activities Responsive to Characteristics of Young Adolescents</a:t>
            </a:r>
          </a:p>
        </p:txBody>
      </p:sp>
      <p:sp>
        <p:nvSpPr>
          <p:cNvPr id="60418" name="Content Placeholder 2"/>
          <p:cNvSpPr>
            <a:spLocks noGrp="1"/>
          </p:cNvSpPr>
          <p:nvPr>
            <p:ph idx="1"/>
          </p:nvPr>
        </p:nvSpPr>
        <p:spPr/>
        <p:txBody>
          <a:bodyPr/>
          <a:lstStyle/>
          <a:p>
            <a:r>
              <a:rPr lang="en-US">
                <a:latin typeface="Arial" charset="0"/>
                <a:ea typeface="ＭＳ Ｐゴシック" charset="0"/>
                <a:cs typeface="ＭＳ Ｐゴシック" charset="0"/>
              </a:rPr>
              <a:t>Begin lessons with the concrete</a:t>
            </a:r>
          </a:p>
          <a:p>
            <a:r>
              <a:rPr lang="en-US">
                <a:latin typeface="Arial" charset="0"/>
                <a:ea typeface="ＭＳ Ｐゴシック" charset="0"/>
                <a:cs typeface="ＭＳ Ｐゴシック" charset="0"/>
              </a:rPr>
              <a:t>Create lessons that are brief but fairly intense</a:t>
            </a:r>
          </a:p>
          <a:p>
            <a:r>
              <a:rPr lang="en-US">
                <a:latin typeface="Arial" charset="0"/>
                <a:ea typeface="ＭＳ Ｐゴシック" charset="0"/>
                <a:cs typeface="ＭＳ Ｐゴシック" charset="0"/>
              </a:rPr>
              <a:t>Allow students to interact with one another and with materials</a:t>
            </a:r>
          </a:p>
          <a:p>
            <a:r>
              <a:rPr lang="en-US">
                <a:latin typeface="Arial" charset="0"/>
                <a:ea typeface="ＭＳ Ｐゴシック" charset="0"/>
                <a:cs typeface="ＭＳ Ｐゴシック" charset="0"/>
              </a:rPr>
              <a:t>Be prepared for off-the-track responses</a:t>
            </a: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39</a:t>
            </a:fld>
            <a:endParaRPr lang="en-US"/>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Content Placeholder 2"/>
          <p:cNvSpPr>
            <a:spLocks noGrp="1"/>
          </p:cNvSpPr>
          <p:nvPr>
            <p:ph idx="1"/>
          </p:nvPr>
        </p:nvSpPr>
        <p:spPr>
          <a:xfrm>
            <a:off x="609600" y="838200"/>
            <a:ext cx="7696200" cy="3657600"/>
          </a:xfrm>
        </p:spPr>
        <p:txBody>
          <a:bodyPr/>
          <a:lstStyle/>
          <a:p>
            <a:r>
              <a:rPr lang="en-US">
                <a:latin typeface="Arial" charset="0"/>
                <a:ea typeface="ＭＳ Ｐゴシック" charset="0"/>
                <a:cs typeface="ＭＳ Ｐゴシック" charset="0"/>
              </a:rPr>
              <a:t>Ask exploratory questions that require higher-level thinking</a:t>
            </a:r>
          </a:p>
          <a:p>
            <a:pPr lvl="1"/>
            <a:r>
              <a:rPr lang="en-US">
                <a:latin typeface="Arial" charset="0"/>
                <a:ea typeface="ＭＳ Ｐゴシック" charset="0"/>
              </a:rPr>
              <a:t>What if?</a:t>
            </a:r>
          </a:p>
          <a:p>
            <a:pPr lvl="1"/>
            <a:r>
              <a:rPr lang="en-US">
                <a:latin typeface="Arial" charset="0"/>
                <a:ea typeface="ＭＳ Ｐゴシック" charset="0"/>
              </a:rPr>
              <a:t>How do you know?</a:t>
            </a:r>
          </a:p>
          <a:p>
            <a:pPr lvl="1"/>
            <a:r>
              <a:rPr lang="en-US">
                <a:latin typeface="Arial" charset="0"/>
                <a:ea typeface="ＭＳ Ｐゴシック" charset="0"/>
              </a:rPr>
              <a:t>Are you sure?</a:t>
            </a:r>
          </a:p>
          <a:p>
            <a:pPr lvl="1"/>
            <a:r>
              <a:rPr lang="en-US">
                <a:latin typeface="Arial" charset="0"/>
                <a:ea typeface="ＭＳ Ｐゴシック" charset="0"/>
              </a:rPr>
              <a:t>Will you think out loud please? Or Let me hear you think out loud?</a:t>
            </a:r>
          </a:p>
          <a:p>
            <a:pPr lvl="1"/>
            <a:r>
              <a:rPr lang="en-US">
                <a:latin typeface="Arial" charset="0"/>
                <a:ea typeface="ＭＳ Ｐゴシック" charset="0"/>
              </a:rPr>
              <a:t>Of what value is this information to you?</a:t>
            </a:r>
          </a:p>
          <a:p>
            <a:endParaRPr lang="en-US">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40</a:t>
            </a:fld>
            <a:endParaRPr lang="en-US"/>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Content Placeholder 2"/>
          <p:cNvSpPr>
            <a:spLocks noGrp="1"/>
          </p:cNvSpPr>
          <p:nvPr>
            <p:ph idx="1"/>
          </p:nvPr>
        </p:nvSpPr>
        <p:spPr>
          <a:xfrm>
            <a:off x="685800" y="990600"/>
            <a:ext cx="7696200" cy="4191000"/>
          </a:xfrm>
        </p:spPr>
        <p:txBody>
          <a:bodyPr/>
          <a:lstStyle/>
          <a:p>
            <a:r>
              <a:rPr lang="en-US">
                <a:latin typeface="Arial" charset="0"/>
                <a:ea typeface="ＭＳ Ｐゴシック" charset="0"/>
                <a:cs typeface="ＭＳ Ｐゴシック" charset="0"/>
              </a:rPr>
              <a:t>Leave some loose ends, and leave some questions unanswered.</a:t>
            </a:r>
          </a:p>
          <a:p>
            <a:r>
              <a:rPr lang="en-US">
                <a:latin typeface="Arial" charset="0"/>
                <a:ea typeface="ＭＳ Ｐゴシック" charset="0"/>
                <a:cs typeface="ＭＳ Ｐゴシック" charset="0"/>
              </a:rPr>
              <a:t>Create an environment where taking risks and chances is safe.</a:t>
            </a:r>
          </a:p>
          <a:p>
            <a:r>
              <a:rPr lang="en-US">
                <a:latin typeface="Arial" charset="0"/>
                <a:ea typeface="ＭＳ Ｐゴシック" charset="0"/>
                <a:cs typeface="ＭＳ Ｐゴシック" charset="0"/>
              </a:rPr>
              <a:t>Create authentic lesson presentations, demonstrations, and experiences.</a:t>
            </a:r>
          </a:p>
          <a:p>
            <a:r>
              <a:rPr lang="en-US">
                <a:latin typeface="Arial" charset="0"/>
                <a:ea typeface="ＭＳ Ｐゴシック" charset="0"/>
                <a:cs typeface="ＭＳ Ｐゴシック" charset="0"/>
              </a:rPr>
              <a:t>Use visual aids.</a:t>
            </a:r>
          </a:p>
          <a:p>
            <a:endParaRPr lang="en-US">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41</a:t>
            </a:fld>
            <a:endParaRPr lang="en-US"/>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Content Placeholder 2"/>
          <p:cNvSpPr>
            <a:spLocks noGrp="1"/>
          </p:cNvSpPr>
          <p:nvPr>
            <p:ph idx="1"/>
          </p:nvPr>
        </p:nvSpPr>
        <p:spPr>
          <a:xfrm>
            <a:off x="685800" y="914400"/>
            <a:ext cx="7696200" cy="3657600"/>
          </a:xfrm>
        </p:spPr>
        <p:txBody>
          <a:bodyPr/>
          <a:lstStyle/>
          <a:p>
            <a:r>
              <a:rPr lang="en-US">
                <a:latin typeface="Arial" charset="0"/>
                <a:ea typeface="ＭＳ Ｐゴシック" charset="0"/>
                <a:cs typeface="ＭＳ Ｐゴシック" charset="0"/>
              </a:rPr>
              <a:t>Provide opportunities for students to explore materials for themselves—both individually and with others.</a:t>
            </a:r>
          </a:p>
          <a:p>
            <a:r>
              <a:rPr lang="en-US">
                <a:latin typeface="Arial" charset="0"/>
                <a:ea typeface="ＭＳ Ｐゴシック" charset="0"/>
                <a:cs typeface="ＭＳ Ｐゴシック" charset="0"/>
              </a:rPr>
              <a:t>Utilize a wide variety of teaching techniques.</a:t>
            </a:r>
          </a:p>
          <a:p>
            <a:r>
              <a:rPr lang="en-US">
                <a:latin typeface="Arial" charset="0"/>
                <a:ea typeface="ＭＳ Ｐゴシック" charset="0"/>
                <a:cs typeface="ＭＳ Ｐゴシック" charset="0"/>
              </a:rPr>
              <a:t>Ensure opportunities to rehearse and practice key concepts. </a:t>
            </a:r>
            <a:r>
              <a:rPr lang="en-US" sz="2000">
                <a:latin typeface="Arial" charset="0"/>
                <a:ea typeface="ＭＳ Ｐゴシック" charset="0"/>
                <a:cs typeface="ＭＳ Ｐゴシック" charset="0"/>
              </a:rPr>
              <a:t>(Schurr, Thomason, Thompson, &amp; Lounsbury, 1995, 5-8).</a:t>
            </a:r>
          </a:p>
          <a:p>
            <a:endParaRPr lang="en-US">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42</a:t>
            </a:fld>
            <a:endParaRPr lang="en-US"/>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6870700" cy="1143000"/>
          </a:xfrm>
        </p:spPr>
        <p:txBody>
          <a:bodyPr/>
          <a:lstStyle/>
          <a:p>
            <a:r>
              <a:rPr lang="en-US" sz="3600" dirty="0" smtClean="0"/>
              <a:t>So how will you provide a </a:t>
            </a:r>
            <a:br>
              <a:rPr lang="en-US" sz="3600" dirty="0" smtClean="0"/>
            </a:br>
            <a:r>
              <a:rPr lang="en-US" sz="3600" dirty="0" smtClean="0"/>
              <a:t>community of learning?</a:t>
            </a:r>
            <a:endParaRPr lang="en-US" sz="3600" dirty="0"/>
          </a:p>
        </p:txBody>
      </p:sp>
      <p:pic>
        <p:nvPicPr>
          <p:cNvPr id="4" name="Content Placeholder 3" descr="200912112396460.jpg"/>
          <p:cNvPicPr>
            <a:picLocks noGrp="1" noChangeAspect="1"/>
          </p:cNvPicPr>
          <p:nvPr>
            <p:ph idx="1"/>
          </p:nvPr>
        </p:nvPicPr>
        <p:blipFill>
          <a:blip r:embed="rId2">
            <a:extLst>
              <a:ext uri="{28A0092B-C50C-407E-A947-70E740481C1C}">
                <a14:useLocalDpi xmlns:a14="http://schemas.microsoft.com/office/drawing/2010/main" val="0"/>
              </a:ext>
            </a:extLst>
          </a:blip>
          <a:srcRect t="18631" b="18631"/>
          <a:stretch>
            <a:fillRect/>
          </a:stretch>
        </p:blipFill>
        <p:spPr>
          <a:xfrm>
            <a:off x="1295400" y="1981200"/>
            <a:ext cx="3962400" cy="1752600"/>
          </a:xfrm>
        </p:spPr>
      </p:pic>
      <p:pic>
        <p:nvPicPr>
          <p:cNvPr id="5" name="Picture 4" descr="middle-school-students-45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2438400"/>
            <a:ext cx="2566371" cy="1716617"/>
          </a:xfrm>
          <a:prstGeom prst="rect">
            <a:avLst/>
          </a:prstGeom>
        </p:spPr>
      </p:pic>
      <p:pic>
        <p:nvPicPr>
          <p:cNvPr id="6" name="Picture 5" descr="40037_423785773735_94509093735_4880610_2649866_n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962400"/>
            <a:ext cx="2133600" cy="1422400"/>
          </a:xfrm>
          <a:prstGeom prst="rect">
            <a:avLst/>
          </a:prstGeom>
        </p:spPr>
      </p:pic>
      <p:pic>
        <p:nvPicPr>
          <p:cNvPr id="7" name="Picture 6" descr="photo750.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7000" y="3962400"/>
            <a:ext cx="2958133" cy="1905000"/>
          </a:xfrm>
          <a:prstGeom prst="rect">
            <a:avLst/>
          </a:prstGeom>
        </p:spPr>
      </p:pic>
      <p:pic>
        <p:nvPicPr>
          <p:cNvPr id="8" name="Picture 7" descr="DISCRIMINATION-hijab-basketball-2.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7400" y="4572000"/>
            <a:ext cx="2590800" cy="1259417"/>
          </a:xfrm>
          <a:prstGeom prst="rect">
            <a:avLst/>
          </a:prstGeom>
        </p:spPr>
      </p:pic>
      <p:sp>
        <p:nvSpPr>
          <p:cNvPr id="3" name="Slide Number Placeholder 2"/>
          <p:cNvSpPr>
            <a:spLocks noGrp="1"/>
          </p:cNvSpPr>
          <p:nvPr>
            <p:ph type="sldNum" sz="quarter" idx="12"/>
          </p:nvPr>
        </p:nvSpPr>
        <p:spPr/>
        <p:txBody>
          <a:bodyPr/>
          <a:lstStyle/>
          <a:p>
            <a:pPr>
              <a:defRPr/>
            </a:pPr>
            <a:fld id="{DB111BE0-A8C2-BC47-BFE7-59D51D21981F}" type="slidenum">
              <a:rPr lang="en-US" smtClean="0"/>
              <a:pPr>
                <a:defRPr/>
              </a:pPr>
              <a:t>43</a:t>
            </a:fld>
            <a:endParaRPr lang="en-US"/>
          </a:p>
        </p:txBody>
      </p:sp>
    </p:spTree>
    <p:extLst>
      <p:ext uri="{BB962C8B-B14F-4D97-AF65-F5344CB8AC3E}">
        <p14:creationId xmlns:p14="http://schemas.microsoft.com/office/powerpoint/2010/main" val="218387314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81000"/>
            <a:ext cx="6629400" cy="990600"/>
          </a:xfrm>
        </p:spPr>
        <p:txBody>
          <a:bodyPr/>
          <a:lstStyle/>
          <a:p>
            <a:r>
              <a:rPr lang="en-US" sz="3200" b="1" dirty="0"/>
              <a:t>Developmental Characteristics and Instructional Implications </a:t>
            </a:r>
            <a:r>
              <a:rPr lang="en-US" sz="3200" dirty="0"/>
              <a:t> </a:t>
            </a:r>
          </a:p>
        </p:txBody>
      </p:sp>
      <p:sp>
        <p:nvSpPr>
          <p:cNvPr id="3" name="Content Placeholder 2"/>
          <p:cNvSpPr>
            <a:spLocks noGrp="1"/>
          </p:cNvSpPr>
          <p:nvPr>
            <p:ph idx="1"/>
          </p:nvPr>
        </p:nvSpPr>
        <p:spPr>
          <a:xfrm>
            <a:off x="838200" y="1447800"/>
            <a:ext cx="7696200" cy="3657600"/>
          </a:xfrm>
        </p:spPr>
        <p:txBody>
          <a:bodyPr numCol="2"/>
          <a:lstStyle/>
          <a:p>
            <a:pPr marL="0" indent="0">
              <a:buNone/>
            </a:pPr>
            <a:r>
              <a:rPr lang="en-US" sz="2800" b="1" dirty="0"/>
              <a:t>Development </a:t>
            </a:r>
            <a:endParaRPr lang="en-US" sz="2800" b="1" dirty="0" smtClean="0"/>
          </a:p>
          <a:p>
            <a:pPr marL="0" indent="0">
              <a:buNone/>
            </a:pPr>
            <a:r>
              <a:rPr lang="en-US" sz="2800" b="1" u="sng" dirty="0" smtClean="0"/>
              <a:t>Characteristics</a:t>
            </a:r>
            <a:r>
              <a:rPr lang="en-US" sz="2800" dirty="0" smtClean="0"/>
              <a:t> </a:t>
            </a:r>
          </a:p>
          <a:p>
            <a:pPr marL="0" indent="0">
              <a:buNone/>
            </a:pPr>
            <a:r>
              <a:rPr lang="en-US" sz="2800" dirty="0" smtClean="0"/>
              <a:t>Physical </a:t>
            </a:r>
          </a:p>
          <a:p>
            <a:pPr marL="0" indent="0">
              <a:buNone/>
            </a:pPr>
            <a:r>
              <a:rPr lang="en-US" sz="2800" dirty="0"/>
              <a:t>Cognitive-</a:t>
            </a:r>
            <a:r>
              <a:rPr lang="en-US" sz="2800" dirty="0" smtClean="0"/>
              <a:t>intellectual</a:t>
            </a:r>
          </a:p>
          <a:p>
            <a:pPr marL="0" indent="0">
              <a:buNone/>
            </a:pPr>
            <a:r>
              <a:rPr lang="en-US" sz="2800" dirty="0"/>
              <a:t>Moral </a:t>
            </a:r>
            <a:endParaRPr lang="en-US" sz="2800" dirty="0" smtClean="0"/>
          </a:p>
          <a:p>
            <a:pPr marL="0" indent="0">
              <a:buNone/>
            </a:pPr>
            <a:r>
              <a:rPr lang="en-US" sz="2800" dirty="0" smtClean="0"/>
              <a:t>Psychological</a:t>
            </a:r>
          </a:p>
          <a:p>
            <a:pPr marL="0" indent="0">
              <a:buNone/>
            </a:pPr>
            <a:r>
              <a:rPr lang="en-US" sz="2800" dirty="0"/>
              <a:t>Social-Emotional </a:t>
            </a:r>
            <a:endParaRPr lang="en-US" sz="2800" dirty="0" smtClean="0"/>
          </a:p>
          <a:p>
            <a:pPr marL="0" indent="0">
              <a:buNone/>
            </a:pPr>
            <a:r>
              <a:rPr lang="en-US" sz="2800" b="1" dirty="0" smtClean="0"/>
              <a:t>Specific </a:t>
            </a:r>
            <a:r>
              <a:rPr lang="en-US" sz="2800" b="1" dirty="0"/>
              <a:t>Instructional </a:t>
            </a:r>
            <a:r>
              <a:rPr lang="en-US" sz="2800" b="1" u="sng" dirty="0" smtClean="0"/>
              <a:t>Implications</a:t>
            </a:r>
            <a:endParaRPr lang="en-US" sz="2800" u="sng" dirty="0"/>
          </a:p>
        </p:txBody>
      </p:sp>
      <p:sp>
        <p:nvSpPr>
          <p:cNvPr id="4" name="Slide Number Placeholder 3"/>
          <p:cNvSpPr>
            <a:spLocks noGrp="1"/>
          </p:cNvSpPr>
          <p:nvPr>
            <p:ph type="sldNum" sz="quarter" idx="12"/>
          </p:nvPr>
        </p:nvSpPr>
        <p:spPr/>
        <p:txBody>
          <a:bodyPr/>
          <a:lstStyle/>
          <a:p>
            <a:pPr>
              <a:defRPr/>
            </a:pPr>
            <a:fld id="{DB111BE0-A8C2-BC47-BFE7-59D51D21981F}" type="slidenum">
              <a:rPr lang="en-US" smtClean="0"/>
              <a:pPr>
                <a:defRPr/>
              </a:pPr>
              <a:t>44</a:t>
            </a:fld>
            <a:endParaRPr lang="en-US"/>
          </a:p>
        </p:txBody>
      </p:sp>
    </p:spTree>
    <p:extLst>
      <p:ext uri="{BB962C8B-B14F-4D97-AF65-F5344CB8AC3E}">
        <p14:creationId xmlns:p14="http://schemas.microsoft.com/office/powerpoint/2010/main" val="183663571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762000" y="457200"/>
            <a:ext cx="6870700" cy="762000"/>
          </a:xfrm>
        </p:spPr>
        <p:txBody>
          <a:bodyPr/>
          <a:lstStyle/>
          <a:p>
            <a:r>
              <a:rPr lang="en-US">
                <a:latin typeface="Arial" charset="0"/>
                <a:ea typeface="ＭＳ Ｐゴシック" charset="0"/>
                <a:cs typeface="ＭＳ Ｐゴシック" charset="0"/>
              </a:rPr>
              <a:t>Reference List</a:t>
            </a:r>
          </a:p>
        </p:txBody>
      </p:sp>
      <p:sp>
        <p:nvSpPr>
          <p:cNvPr id="69634" name="Content Placeholder 2"/>
          <p:cNvSpPr>
            <a:spLocks noGrp="1"/>
          </p:cNvSpPr>
          <p:nvPr>
            <p:ph idx="1"/>
          </p:nvPr>
        </p:nvSpPr>
        <p:spPr>
          <a:xfrm>
            <a:off x="685800" y="1371600"/>
            <a:ext cx="7696200" cy="3657600"/>
          </a:xfrm>
        </p:spPr>
        <p:txBody>
          <a:bodyPr/>
          <a:lstStyle/>
          <a:p>
            <a:pPr marL="342900" lvl="1" indent="-342900">
              <a:buFontTx/>
              <a:buChar char="•"/>
            </a:pPr>
            <a:r>
              <a:rPr lang="en-US" sz="2000" dirty="0" err="1">
                <a:latin typeface="Arial" charset="0"/>
                <a:ea typeface="ＭＳ Ｐゴシック" charset="0"/>
              </a:rPr>
              <a:t>Amstutz</a:t>
            </a:r>
            <a:r>
              <a:rPr lang="en-US" sz="2000" dirty="0">
                <a:latin typeface="Arial" charset="0"/>
                <a:ea typeface="ＭＳ Ｐゴシック" charset="0"/>
              </a:rPr>
              <a:t>, L. S. &amp; Mullet, J. H. (2005). </a:t>
            </a:r>
            <a:r>
              <a:rPr lang="en-US" sz="2000" i="1" dirty="0">
                <a:latin typeface="Arial" charset="0"/>
                <a:ea typeface="ＭＳ Ｐゴシック" charset="0"/>
              </a:rPr>
              <a:t>The little book of restorative </a:t>
            </a:r>
            <a:r>
              <a:rPr lang="en-US" sz="2000" i="1" dirty="0" smtClean="0">
                <a:latin typeface="Arial" charset="0"/>
                <a:ea typeface="ＭＳ Ｐゴシック" charset="0"/>
              </a:rPr>
              <a:t>discipline </a:t>
            </a:r>
            <a:r>
              <a:rPr lang="en-US" sz="2000" i="1" dirty="0">
                <a:latin typeface="Arial" charset="0"/>
                <a:ea typeface="ＭＳ Ｐゴシック" charset="0"/>
              </a:rPr>
              <a:t>for schools: Treating responsibility; creating caring climates.</a:t>
            </a:r>
            <a:r>
              <a:rPr lang="en-US" sz="2000" dirty="0">
                <a:latin typeface="Arial" charset="0"/>
                <a:ea typeface="ＭＳ Ｐゴシック" charset="0"/>
              </a:rPr>
              <a:t> Intercourse, PA: Good Books.</a:t>
            </a:r>
          </a:p>
          <a:p>
            <a:pPr marL="342900" lvl="1" indent="-342900">
              <a:buFontTx/>
              <a:buChar char="•"/>
            </a:pPr>
            <a:r>
              <a:rPr lang="en-US" sz="2000" dirty="0">
                <a:latin typeface="Arial" charset="0"/>
                <a:ea typeface="ＭＳ Ｐゴシック" charset="0"/>
              </a:rPr>
              <a:t>Bosworth, K. (1995). Caring for others and being cared for: Students talk caring in school. </a:t>
            </a:r>
            <a:r>
              <a:rPr lang="en-US" sz="2000" i="1" dirty="0" err="1">
                <a:latin typeface="Arial" charset="0"/>
                <a:ea typeface="ＭＳ Ｐゴシック" charset="0"/>
              </a:rPr>
              <a:t>Kappan</a:t>
            </a:r>
            <a:r>
              <a:rPr lang="en-US" sz="2000" i="1" dirty="0">
                <a:latin typeface="Arial" charset="0"/>
                <a:ea typeface="ＭＳ Ｐゴシック" charset="0"/>
              </a:rPr>
              <a:t>, 76,</a:t>
            </a:r>
            <a:r>
              <a:rPr lang="en-US" sz="2000" dirty="0">
                <a:latin typeface="Arial" charset="0"/>
                <a:ea typeface="ＭＳ Ｐゴシック" charset="0"/>
              </a:rPr>
              <a:t> 686-693.</a:t>
            </a:r>
            <a:endParaRPr lang="en-US" sz="2000" dirty="0">
              <a:latin typeface="Arial" charset="0"/>
              <a:ea typeface="ＭＳ Ｐゴシック" charset="0"/>
              <a:cs typeface="ＭＳ Ｐゴシック" charset="0"/>
            </a:endParaRPr>
          </a:p>
          <a:p>
            <a:r>
              <a:rPr lang="en-US" sz="2000" dirty="0">
                <a:latin typeface="Arial" charset="0"/>
                <a:ea typeface="ＭＳ Ｐゴシック" charset="0"/>
                <a:cs typeface="ＭＳ Ｐゴシック" charset="0"/>
              </a:rPr>
              <a:t>Brown, D. F., &amp; Knowles, T. (2007). </a:t>
            </a:r>
            <a:r>
              <a:rPr lang="en-US" sz="2000" i="1" dirty="0">
                <a:latin typeface="Arial" charset="0"/>
                <a:ea typeface="ＭＳ Ｐゴシック" charset="0"/>
                <a:cs typeface="ＭＳ Ｐゴシック" charset="0"/>
              </a:rPr>
              <a:t>What every middle school teacher should know</a:t>
            </a:r>
            <a:r>
              <a:rPr lang="en-US" sz="2000" dirty="0">
                <a:latin typeface="Arial" charset="0"/>
                <a:ea typeface="ＭＳ Ｐゴシック" charset="0"/>
                <a:cs typeface="ＭＳ Ｐゴシック" charset="0"/>
              </a:rPr>
              <a:t> (2</a:t>
            </a:r>
            <a:r>
              <a:rPr lang="en-US" sz="2000" baseline="30000" dirty="0">
                <a:latin typeface="Arial" charset="0"/>
                <a:ea typeface="ＭＳ Ｐゴシック" charset="0"/>
                <a:cs typeface="ＭＳ Ｐゴシック" charset="0"/>
              </a:rPr>
              <a:t>nd</a:t>
            </a:r>
            <a:r>
              <a:rPr lang="en-US" sz="2000" dirty="0">
                <a:latin typeface="Arial" charset="0"/>
                <a:ea typeface="ＭＳ Ｐゴシック" charset="0"/>
                <a:cs typeface="ＭＳ Ｐゴシック" charset="0"/>
              </a:rPr>
              <a:t> ed.)</a:t>
            </a:r>
            <a:r>
              <a:rPr lang="en-US" sz="2000" i="1" dirty="0">
                <a:latin typeface="Arial" charset="0"/>
                <a:ea typeface="ＭＳ Ｐゴシック" charset="0"/>
                <a:cs typeface="ＭＳ Ｐゴシック" charset="0"/>
              </a:rPr>
              <a:t>.</a:t>
            </a:r>
            <a:r>
              <a:rPr lang="en-US" sz="2000" dirty="0">
                <a:latin typeface="Arial" charset="0"/>
                <a:ea typeface="ＭＳ Ｐゴシック" charset="0"/>
                <a:cs typeface="ＭＳ Ｐゴシック" charset="0"/>
              </a:rPr>
              <a:t> Portsmouth, NH: Heinemann.</a:t>
            </a:r>
          </a:p>
          <a:p>
            <a:r>
              <a:rPr lang="en-US" sz="2000" dirty="0">
                <a:latin typeface="Arial" charset="0"/>
                <a:ea typeface="ＭＳ Ｐゴシック" charset="0"/>
                <a:cs typeface="ＭＳ Ｐゴシック" charset="0"/>
              </a:rPr>
              <a:t>Brownscombe, S. L. (2004). </a:t>
            </a:r>
            <a:r>
              <a:rPr lang="en-US" sz="2000" i="1" dirty="0">
                <a:latin typeface="Arial" charset="0"/>
                <a:ea typeface="ＭＳ Ｐゴシック" charset="0"/>
                <a:cs typeface="ＭＳ Ｐゴシック" charset="0"/>
              </a:rPr>
              <a:t>Infusing An Ethic Of Care In A P-12 Learning Community: A Case Study Of Second And Third-Year Teachers. </a:t>
            </a:r>
            <a:r>
              <a:rPr lang="en-US" sz="2000" dirty="0">
                <a:latin typeface="Arial" charset="0"/>
                <a:ea typeface="ＭＳ Ｐゴシック" charset="0"/>
                <a:cs typeface="ＭＳ Ｐゴシック" charset="0"/>
              </a:rPr>
              <a:t>Unpublished doctoral dissertation, Argosy University/Sarasota, Sarasota, Florida.</a:t>
            </a:r>
          </a:p>
          <a:p>
            <a:pPr marL="0" indent="0">
              <a:buNone/>
            </a:pPr>
            <a:endParaRPr lang="en-US" sz="2000" dirty="0">
              <a:latin typeface="Arial" charset="0"/>
              <a:ea typeface="ＭＳ Ｐゴシック" charset="0"/>
              <a:cs typeface="ＭＳ Ｐゴシック" charset="0"/>
            </a:endParaRPr>
          </a:p>
          <a:p>
            <a:endParaRPr lang="en-US" sz="2000"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45</a:t>
            </a:fld>
            <a:endParaRPr lang="en-US"/>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a:xfrm>
            <a:off x="838200" y="381000"/>
            <a:ext cx="6870700" cy="762000"/>
          </a:xfrm>
        </p:spPr>
        <p:txBody>
          <a:bodyPr/>
          <a:lstStyle/>
          <a:p>
            <a:r>
              <a:rPr lang="en-US">
                <a:latin typeface="Arial" charset="0"/>
                <a:ea typeface="ＭＳ Ｐゴシック" charset="0"/>
                <a:cs typeface="ＭＳ Ｐゴシック" charset="0"/>
              </a:rPr>
              <a:t>Reference List</a:t>
            </a:r>
          </a:p>
        </p:txBody>
      </p:sp>
      <p:sp>
        <p:nvSpPr>
          <p:cNvPr id="101379" name="Content Placeholder 2"/>
          <p:cNvSpPr>
            <a:spLocks noGrp="1"/>
          </p:cNvSpPr>
          <p:nvPr>
            <p:ph idx="1"/>
          </p:nvPr>
        </p:nvSpPr>
        <p:spPr>
          <a:xfrm>
            <a:off x="685800" y="1143000"/>
            <a:ext cx="7696200" cy="4343400"/>
          </a:xfrm>
        </p:spPr>
        <p:txBody>
          <a:bodyPr/>
          <a:lstStyle/>
          <a:p>
            <a:r>
              <a:rPr lang="en-US" sz="2000" dirty="0">
                <a:latin typeface="Arial" charset="0"/>
                <a:ea typeface="ＭＳ Ｐゴシック" charset="0"/>
                <a:cs typeface="ＭＳ Ｐゴシック" charset="0"/>
              </a:rPr>
              <a:t>Forte, I. &amp; </a:t>
            </a:r>
            <a:r>
              <a:rPr lang="en-US" sz="2000" dirty="0" err="1">
                <a:latin typeface="Arial" charset="0"/>
                <a:ea typeface="ＭＳ Ｐゴシック" charset="0"/>
                <a:cs typeface="ＭＳ Ｐゴシック" charset="0"/>
              </a:rPr>
              <a:t>Schurr</a:t>
            </a:r>
            <a:r>
              <a:rPr lang="en-US" sz="2000" dirty="0">
                <a:latin typeface="Arial" charset="0"/>
                <a:ea typeface="ＭＳ Ｐゴシック" charset="0"/>
                <a:cs typeface="ＭＳ Ｐゴシック" charset="0"/>
              </a:rPr>
              <a:t>, S. (1993). </a:t>
            </a:r>
            <a:r>
              <a:rPr lang="en-US" sz="2000" i="1" dirty="0">
                <a:latin typeface="Arial" charset="0"/>
                <a:ea typeface="ＭＳ Ｐゴシック" charset="0"/>
                <a:cs typeface="ＭＳ Ｐゴシック" charset="0"/>
              </a:rPr>
              <a:t>The definitive middle school guide: A handbook for success. </a:t>
            </a:r>
            <a:r>
              <a:rPr lang="en-US" sz="2000" dirty="0">
                <a:latin typeface="Arial" charset="0"/>
                <a:ea typeface="ＭＳ Ｐゴシック" charset="0"/>
                <a:cs typeface="ＭＳ Ｐゴシック" charset="0"/>
              </a:rPr>
              <a:t>Nashville, TN: Incentive Publications, Inc</a:t>
            </a:r>
            <a:r>
              <a:rPr lang="en-US" sz="2000" dirty="0" smtClean="0">
                <a:latin typeface="Arial" charset="0"/>
                <a:ea typeface="ＭＳ Ｐゴシック" charset="0"/>
                <a:cs typeface="ＭＳ Ｐゴシック" charset="0"/>
              </a:rPr>
              <a:t>.</a:t>
            </a:r>
            <a:endParaRPr lang="en-US" sz="2000" dirty="0" smtClean="0"/>
          </a:p>
          <a:p>
            <a:pPr>
              <a:defRPr/>
            </a:pPr>
            <a:r>
              <a:rPr lang="en-US" sz="2000" dirty="0" smtClean="0"/>
              <a:t>Gay, G. (2000). </a:t>
            </a:r>
            <a:r>
              <a:rPr lang="en-US" sz="2000" i="1" dirty="0" smtClean="0"/>
              <a:t>Culturally responsive teaching: Theory, research, and practice.</a:t>
            </a:r>
            <a:r>
              <a:rPr lang="en-US" sz="2000" dirty="0" smtClean="0"/>
              <a:t> New York: Teachers College Press.</a:t>
            </a:r>
            <a:endParaRPr lang="en-US" sz="2000" dirty="0" smtClean="0">
              <a:latin typeface="Arial" charset="0"/>
              <a:ea typeface="ＭＳ Ｐゴシック" charset="0"/>
              <a:cs typeface="ＭＳ Ｐゴシック" charset="0"/>
            </a:endParaRPr>
          </a:p>
          <a:p>
            <a:pPr>
              <a:defRPr/>
            </a:pPr>
            <a:r>
              <a:rPr lang="en-US" sz="2000" dirty="0" smtClean="0">
                <a:latin typeface="Arial" charset="0"/>
                <a:ea typeface="ＭＳ Ｐゴシック" charset="0"/>
                <a:cs typeface="ＭＳ Ｐゴシック" charset="0"/>
              </a:rPr>
              <a:t>George, P. S. and Alexander, W. M. (2003). </a:t>
            </a:r>
            <a:r>
              <a:rPr lang="en-US" sz="2000" i="1" dirty="0" smtClean="0">
                <a:latin typeface="Arial" charset="0"/>
                <a:ea typeface="ＭＳ Ｐゴシック" charset="0"/>
                <a:cs typeface="ＭＳ Ｐゴシック" charset="0"/>
              </a:rPr>
              <a:t>The exemplary middle school, (</a:t>
            </a:r>
            <a:r>
              <a:rPr lang="en-US" sz="2000" dirty="0" smtClean="0">
                <a:latin typeface="Arial" charset="0"/>
                <a:ea typeface="ＭＳ Ｐゴシック" charset="0"/>
                <a:cs typeface="ＭＳ Ｐゴシック" charset="0"/>
              </a:rPr>
              <a:t>3</a:t>
            </a:r>
            <a:r>
              <a:rPr lang="en-US" sz="2000" baseline="30000" dirty="0" smtClean="0">
                <a:latin typeface="Arial" charset="0"/>
                <a:ea typeface="ＭＳ Ｐゴシック" charset="0"/>
                <a:cs typeface="ＭＳ Ｐゴシック" charset="0"/>
              </a:rPr>
              <a:t>rd</a:t>
            </a:r>
            <a:r>
              <a:rPr lang="en-US" sz="2000" dirty="0" smtClean="0">
                <a:latin typeface="Arial" charset="0"/>
                <a:ea typeface="ＭＳ Ｐゴシック" charset="0"/>
                <a:cs typeface="ＭＳ Ｐゴシック" charset="0"/>
              </a:rPr>
              <a:t> ed.). Belmont, CA: Wadsworth/Thompson Learning.</a:t>
            </a:r>
            <a:endParaRPr lang="en-US" sz="2000" dirty="0" smtClean="0"/>
          </a:p>
          <a:p>
            <a:pPr>
              <a:defRPr/>
            </a:pPr>
            <a:r>
              <a:rPr lang="en-US" sz="2000" dirty="0" smtClean="0"/>
              <a:t>Goldstein, L. S. (2002). </a:t>
            </a:r>
            <a:r>
              <a:rPr lang="en-US" sz="2000" i="1" dirty="0" smtClean="0"/>
              <a:t>Reclaiming caring in teacher education</a:t>
            </a:r>
            <a:r>
              <a:rPr lang="en-US" sz="2000" dirty="0" smtClean="0"/>
              <a:t>. New York: Peter Lang.</a:t>
            </a:r>
          </a:p>
          <a:p>
            <a:pPr>
              <a:defRPr/>
            </a:pPr>
            <a:r>
              <a:rPr lang="en-US" sz="2000" dirty="0" err="1" smtClean="0"/>
              <a:t>Larivee</a:t>
            </a:r>
            <a:r>
              <a:rPr lang="en-US" sz="2000" dirty="0"/>
              <a:t>, B. (2000). Creating caring learning communities. </a:t>
            </a:r>
            <a:r>
              <a:rPr lang="en-US" sz="2000" i="1" dirty="0"/>
              <a:t>Contemporary Education, 71</a:t>
            </a:r>
            <a:r>
              <a:rPr lang="en-US" sz="2000" dirty="0"/>
              <a:t>(2), 18-22. Retrieved October 23, 2001 from </a:t>
            </a:r>
            <a:r>
              <a:rPr lang="en-US" sz="2000" dirty="0" err="1"/>
              <a:t>www:http</a:t>
            </a:r>
            <a:r>
              <a:rPr lang="en-US" sz="2000" dirty="0"/>
              <a:t>://ehostvgw8.epnet.com </a:t>
            </a:r>
            <a:endParaRPr lang="en-US" sz="2000" dirty="0" smtClean="0"/>
          </a:p>
          <a:p>
            <a:pPr>
              <a:defRPr/>
            </a:pPr>
            <a:endParaRPr lang="en-US" sz="1800" dirty="0"/>
          </a:p>
          <a:p>
            <a:pPr>
              <a:defRPr/>
            </a:pPr>
            <a:endParaRPr lang="en-US" sz="1800" dirty="0">
              <a:latin typeface="Arial" charset="0"/>
              <a:ea typeface="ＭＳ Ｐゴシック" charset="0"/>
              <a:cs typeface="ＭＳ Ｐゴシック" charset="0"/>
            </a:endParaRPr>
          </a:p>
          <a:p>
            <a:pPr>
              <a:defRPr/>
            </a:pPr>
            <a:endParaRPr lang="en-US" sz="2000" dirty="0" smtClean="0">
              <a:latin typeface="Arial" charset="0"/>
              <a:ea typeface="ＭＳ Ｐゴシック" charset="0"/>
              <a:cs typeface="ＭＳ Ｐゴシック" charset="0"/>
            </a:endParaRPr>
          </a:p>
          <a:p>
            <a:pPr marL="0" indent="0">
              <a:buFontTx/>
              <a:buNone/>
              <a:defRPr/>
            </a:pPr>
            <a:endParaRPr lang="en-US" dirty="0">
              <a:latin typeface="Arial"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46</a:t>
            </a:fld>
            <a:endParaRPr lang="en-US"/>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762000" y="304800"/>
            <a:ext cx="6870700" cy="762000"/>
          </a:xfrm>
        </p:spPr>
        <p:txBody>
          <a:bodyPr/>
          <a:lstStyle/>
          <a:p>
            <a:r>
              <a:rPr lang="en-US">
                <a:latin typeface="Arial" charset="0"/>
                <a:ea typeface="ＭＳ Ｐゴシック" charset="0"/>
                <a:cs typeface="ＭＳ Ｐゴシック" charset="0"/>
              </a:rPr>
              <a:t>Reference List</a:t>
            </a:r>
          </a:p>
        </p:txBody>
      </p:sp>
      <p:sp>
        <p:nvSpPr>
          <p:cNvPr id="101379" name="Content Placeholder 2"/>
          <p:cNvSpPr>
            <a:spLocks noGrp="1"/>
          </p:cNvSpPr>
          <p:nvPr>
            <p:ph idx="1"/>
          </p:nvPr>
        </p:nvSpPr>
        <p:spPr>
          <a:xfrm>
            <a:off x="685800" y="1143000"/>
            <a:ext cx="7696200" cy="3657600"/>
          </a:xfrm>
        </p:spPr>
        <p:txBody>
          <a:bodyPr/>
          <a:lstStyle/>
          <a:p>
            <a:pPr>
              <a:defRPr/>
            </a:pPr>
            <a:r>
              <a:rPr lang="en-US" sz="2000" dirty="0"/>
              <a:t>Lisle, C. K. (2001). </a:t>
            </a:r>
            <a:r>
              <a:rPr lang="en-US" sz="2000" i="1" dirty="0"/>
              <a:t>The caring ethos in education: A qualitative study of the significance of caring teachers in creating possibilities for African American students.</a:t>
            </a:r>
            <a:r>
              <a:rPr lang="en-US" sz="2000" dirty="0"/>
              <a:t> </a:t>
            </a:r>
            <a:r>
              <a:rPr lang="en-US" sz="2000" dirty="0" err="1"/>
              <a:t>ProQuest</a:t>
            </a:r>
            <a:r>
              <a:rPr lang="en-US" sz="2000" dirty="0"/>
              <a:t> Digital Dissertations: UMI No: 3032206.</a:t>
            </a:r>
            <a:endParaRPr lang="en-US" sz="2000" dirty="0">
              <a:latin typeface="Arial" charset="0"/>
              <a:ea typeface="ＭＳ Ｐゴシック" charset="0"/>
              <a:cs typeface="ＭＳ Ｐゴシック" charset="0"/>
            </a:endParaRPr>
          </a:p>
          <a:p>
            <a:pPr>
              <a:defRPr/>
            </a:pPr>
            <a:r>
              <a:rPr lang="en-US" sz="2000" dirty="0">
                <a:latin typeface="Arial" charset="0"/>
                <a:ea typeface="ＭＳ Ｐゴシック" charset="0"/>
                <a:cs typeface="ＭＳ Ｐゴシック" charset="0"/>
              </a:rPr>
              <a:t>Manning, M. L., &amp; Bucher, K. T., (2009). </a:t>
            </a:r>
            <a:r>
              <a:rPr lang="en-US" sz="2000" i="1" dirty="0">
                <a:latin typeface="Arial" charset="0"/>
                <a:ea typeface="ＭＳ Ｐゴシック" charset="0"/>
                <a:cs typeface="ＭＳ Ｐゴシック" charset="0"/>
              </a:rPr>
              <a:t>Teaching in the middle school.</a:t>
            </a:r>
            <a:r>
              <a:rPr lang="en-US" sz="2000" dirty="0">
                <a:latin typeface="Arial" charset="0"/>
                <a:ea typeface="ＭＳ Ｐゴシック" charset="0"/>
                <a:cs typeface="ＭＳ Ｐゴシック" charset="0"/>
              </a:rPr>
              <a:t>(3</a:t>
            </a:r>
            <a:r>
              <a:rPr lang="en-US" sz="2000" baseline="30000" dirty="0">
                <a:latin typeface="Arial" charset="0"/>
                <a:ea typeface="ＭＳ Ｐゴシック" charset="0"/>
                <a:cs typeface="ＭＳ Ｐゴシック" charset="0"/>
              </a:rPr>
              <a:t>rd</a:t>
            </a:r>
            <a:r>
              <a:rPr lang="en-US" sz="2000" dirty="0">
                <a:latin typeface="Arial" charset="0"/>
                <a:ea typeface="ＭＳ Ｐゴシック" charset="0"/>
                <a:cs typeface="ＭＳ Ｐゴシック" charset="0"/>
              </a:rPr>
              <a:t> ed.). Boston: Pearson</a:t>
            </a:r>
            <a:r>
              <a:rPr lang="en-US" sz="2000" dirty="0" smtClean="0">
                <a:latin typeface="Arial" charset="0"/>
                <a:ea typeface="ＭＳ Ｐゴシック" charset="0"/>
                <a:cs typeface="ＭＳ Ｐゴシック" charset="0"/>
              </a:rPr>
              <a:t>.</a:t>
            </a:r>
          </a:p>
          <a:p>
            <a:pPr>
              <a:defRPr/>
            </a:pPr>
            <a:r>
              <a:rPr lang="en-US" sz="2000" dirty="0" smtClean="0">
                <a:latin typeface="Arial" charset="0"/>
                <a:ea typeface="ＭＳ Ｐゴシック" charset="0"/>
                <a:cs typeface="ＭＳ Ｐゴシック" charset="0"/>
              </a:rPr>
              <a:t>McDonald, E. (2010). Fidgeting Students in the Classroom. </a:t>
            </a:r>
            <a:r>
              <a:rPr lang="en-US" sz="2000" i="1" dirty="0" smtClean="0">
                <a:latin typeface="Arial" charset="0"/>
                <a:ea typeface="ＭＳ Ｐゴシック" charset="0"/>
                <a:cs typeface="ＭＳ Ｐゴシック" charset="0"/>
              </a:rPr>
              <a:t>Inspiring Teachers, Weekly Teaching Tips Newsletter</a:t>
            </a:r>
            <a:r>
              <a:rPr lang="en-US" sz="2000" dirty="0" smtClean="0">
                <a:latin typeface="Arial" charset="0"/>
                <a:ea typeface="ＭＳ Ｐゴシック" charset="0"/>
                <a:cs typeface="ＭＳ Ｐゴシック" charset="0"/>
              </a:rPr>
              <a:t>, January 29, 2010</a:t>
            </a:r>
          </a:p>
          <a:p>
            <a:pPr>
              <a:defRPr/>
            </a:pPr>
            <a:r>
              <a:rPr lang="en-US" sz="2000" dirty="0" smtClean="0">
                <a:latin typeface="Arial" charset="0"/>
                <a:ea typeface="ＭＳ Ｐゴシック" charset="0"/>
                <a:cs typeface="ＭＳ Ｐゴシック" charset="0"/>
              </a:rPr>
              <a:t>National Middle School Association. (2010). </a:t>
            </a:r>
            <a:r>
              <a:rPr lang="en-US" sz="2000" i="1" dirty="0" smtClean="0">
                <a:latin typeface="Arial" charset="0"/>
                <a:ea typeface="ＭＳ Ｐゴシック" charset="0"/>
                <a:cs typeface="ＭＳ Ｐゴシック" charset="0"/>
              </a:rPr>
              <a:t>This we believe: Keys to educating young adolescents.</a:t>
            </a:r>
            <a:r>
              <a:rPr lang="en-US" sz="2000" dirty="0" smtClean="0">
                <a:latin typeface="Arial" charset="0"/>
                <a:ea typeface="ＭＳ Ｐゴシック" charset="0"/>
                <a:cs typeface="ＭＳ Ｐゴシック" charset="0"/>
              </a:rPr>
              <a:t> Westerville, OH: NMSA</a:t>
            </a:r>
          </a:p>
          <a:p>
            <a:pPr>
              <a:defRPr/>
            </a:pPr>
            <a:r>
              <a:rPr lang="en-US" sz="2000" dirty="0" err="1" smtClean="0"/>
              <a:t>Noddings</a:t>
            </a:r>
            <a:r>
              <a:rPr lang="en-US" sz="2000" dirty="0" smtClean="0"/>
              <a:t>, N. (1992). </a:t>
            </a:r>
            <a:r>
              <a:rPr lang="en-US" sz="2000" i="1" dirty="0" smtClean="0"/>
              <a:t>The challenge to care in schools: An alternative approach to education.</a:t>
            </a:r>
            <a:r>
              <a:rPr lang="en-US" sz="2000" dirty="0" smtClean="0"/>
              <a:t> New York: Teachers College Press.</a:t>
            </a: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47</a:t>
            </a:fld>
            <a:endParaRPr lang="en-US"/>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685800" y="457200"/>
            <a:ext cx="6870700" cy="685800"/>
          </a:xfrm>
        </p:spPr>
        <p:txBody>
          <a:bodyPr/>
          <a:lstStyle/>
          <a:p>
            <a:r>
              <a:rPr lang="en-US">
                <a:latin typeface="Arial" charset="0"/>
                <a:ea typeface="ＭＳ Ｐゴシック" charset="0"/>
                <a:cs typeface="ＭＳ Ｐゴシック" charset="0"/>
              </a:rPr>
              <a:t>Reference List</a:t>
            </a:r>
          </a:p>
        </p:txBody>
      </p:sp>
      <p:sp>
        <p:nvSpPr>
          <p:cNvPr id="72706" name="Content Placeholder 2"/>
          <p:cNvSpPr>
            <a:spLocks noGrp="1"/>
          </p:cNvSpPr>
          <p:nvPr>
            <p:ph idx="1"/>
          </p:nvPr>
        </p:nvSpPr>
        <p:spPr>
          <a:xfrm>
            <a:off x="685800" y="1219200"/>
            <a:ext cx="7696200" cy="3657600"/>
          </a:xfrm>
        </p:spPr>
        <p:txBody>
          <a:bodyPr/>
          <a:lstStyle/>
          <a:p>
            <a:pPr>
              <a:defRPr/>
            </a:pPr>
            <a:r>
              <a:rPr lang="en-US" sz="2000" dirty="0" err="1"/>
              <a:t>Noddings</a:t>
            </a:r>
            <a:r>
              <a:rPr lang="en-US" sz="2000" dirty="0"/>
              <a:t>, N. (2001a). Care and coercion in school reform. </a:t>
            </a:r>
            <a:r>
              <a:rPr lang="en-US" sz="2000" i="1" dirty="0"/>
              <a:t>Journal of Educational Change, 2</a:t>
            </a:r>
            <a:r>
              <a:rPr lang="en-US" sz="2000" dirty="0"/>
              <a:t>, 35-43</a:t>
            </a:r>
            <a:r>
              <a:rPr lang="en-US" sz="2000" dirty="0" smtClean="0"/>
              <a:t>.</a:t>
            </a:r>
          </a:p>
          <a:p>
            <a:pPr>
              <a:defRPr/>
            </a:pPr>
            <a:r>
              <a:rPr lang="en-US" sz="2000" dirty="0" err="1" smtClean="0"/>
              <a:t>Noddings</a:t>
            </a:r>
            <a:r>
              <a:rPr lang="en-US" sz="2000" dirty="0"/>
              <a:t>, N. (2001b). The caring teacher. In V. Richardson (Ed.). </a:t>
            </a:r>
            <a:r>
              <a:rPr lang="en-US" sz="2000" i="1" dirty="0"/>
              <a:t>Handbook of research on teaching</a:t>
            </a:r>
            <a:r>
              <a:rPr lang="en-US" sz="2000" dirty="0"/>
              <a:t> (4</a:t>
            </a:r>
            <a:r>
              <a:rPr lang="en-US" sz="2000" baseline="30000" dirty="0"/>
              <a:t>th</a:t>
            </a:r>
            <a:r>
              <a:rPr lang="en-US" sz="2000" dirty="0"/>
              <a:t> ed., pp. 99-105). Washington, DC: American Educational Research Association.</a:t>
            </a:r>
          </a:p>
          <a:p>
            <a:pPr>
              <a:defRPr/>
            </a:pPr>
            <a:r>
              <a:rPr lang="en-US" sz="2000" dirty="0" err="1"/>
              <a:t>Noddings</a:t>
            </a:r>
            <a:r>
              <a:rPr lang="en-US" sz="2000" dirty="0"/>
              <a:t>, N. (</a:t>
            </a:r>
            <a:r>
              <a:rPr lang="en-US" sz="2000" dirty="0" smtClean="0"/>
              <a:t>2002)</a:t>
            </a:r>
            <a:r>
              <a:rPr lang="en-US" sz="2000" dirty="0"/>
              <a:t>. </a:t>
            </a:r>
            <a:r>
              <a:rPr lang="en-US" sz="2000" i="1" dirty="0"/>
              <a:t>Educating moral people: A caring alternative to character education.</a:t>
            </a:r>
            <a:r>
              <a:rPr lang="en-US" sz="2000" dirty="0"/>
              <a:t> New York: Teachers College Press</a:t>
            </a:r>
            <a:r>
              <a:rPr lang="en-US" sz="2000" dirty="0" smtClean="0"/>
              <a:t>.</a:t>
            </a:r>
            <a:endParaRPr lang="en-US" sz="2000" dirty="0" smtClean="0">
              <a:latin typeface="Arial" charset="0"/>
              <a:ea typeface="ＭＳ Ｐゴシック" charset="0"/>
              <a:cs typeface="ＭＳ Ｐゴシック" charset="0"/>
            </a:endParaRPr>
          </a:p>
          <a:p>
            <a:r>
              <a:rPr lang="en-US" sz="2000" dirty="0" err="1" smtClean="0">
                <a:latin typeface="Arial" charset="0"/>
                <a:ea typeface="ＭＳ Ｐゴシック" charset="0"/>
                <a:cs typeface="ＭＳ Ｐゴシック" charset="0"/>
              </a:rPr>
              <a:t>Schurr</a:t>
            </a:r>
            <a:r>
              <a:rPr lang="en-US" sz="2000" dirty="0">
                <a:latin typeface="Arial" charset="0"/>
                <a:ea typeface="ＭＳ Ｐゴシック" charset="0"/>
                <a:cs typeface="ＭＳ Ｐゴシック" charset="0"/>
              </a:rPr>
              <a:t>, S. L., Thomason, J., Thompson, M., &amp; </a:t>
            </a:r>
            <a:r>
              <a:rPr lang="en-US" sz="2000" dirty="0" err="1">
                <a:latin typeface="Arial" charset="0"/>
                <a:ea typeface="ＭＳ Ｐゴシック" charset="0"/>
                <a:cs typeface="ＭＳ Ｐゴシック" charset="0"/>
              </a:rPr>
              <a:t>Lounsbury</a:t>
            </a:r>
            <a:r>
              <a:rPr lang="en-US" sz="2000" dirty="0">
                <a:latin typeface="Arial" charset="0"/>
                <a:ea typeface="ＭＳ Ｐゴシック" charset="0"/>
                <a:cs typeface="ＭＳ Ｐゴシック" charset="0"/>
              </a:rPr>
              <a:t>, J. H. (Eds.). (1995). </a:t>
            </a:r>
            <a:r>
              <a:rPr lang="en-US" sz="2000" i="1" dirty="0">
                <a:latin typeface="Arial" charset="0"/>
                <a:ea typeface="ＭＳ Ｐゴシック" charset="0"/>
                <a:cs typeface="ＭＳ Ｐゴシック" charset="0"/>
              </a:rPr>
              <a:t>Teaching at the middle level: A professional</a:t>
            </a:r>
            <a:r>
              <a:rPr lang="ja-JP" altLang="en-US" sz="2000" i="1" dirty="0">
                <a:latin typeface="Arial" charset="0"/>
                <a:ea typeface="ＭＳ Ｐゴシック" charset="0"/>
                <a:cs typeface="ＭＳ Ｐゴシック" charset="0"/>
              </a:rPr>
              <a:t>’</a:t>
            </a:r>
            <a:r>
              <a:rPr lang="en-US" altLang="ja-JP" sz="2000" i="1" dirty="0">
                <a:latin typeface="Arial" charset="0"/>
                <a:ea typeface="ＭＳ Ｐゴシック" charset="0"/>
                <a:cs typeface="ＭＳ Ｐゴシック" charset="0"/>
              </a:rPr>
              <a:t>s handbook.</a:t>
            </a:r>
            <a:r>
              <a:rPr lang="en-US" altLang="ja-JP" sz="2000" dirty="0">
                <a:latin typeface="Arial" charset="0"/>
                <a:ea typeface="ＭＳ Ｐゴシック" charset="0"/>
                <a:cs typeface="ＭＳ Ｐゴシック" charset="0"/>
              </a:rPr>
              <a:t> Lexington, MA: D.C. Heath and Company</a:t>
            </a:r>
          </a:p>
          <a:p>
            <a:r>
              <a:rPr lang="en-US" sz="2000" dirty="0" err="1">
                <a:latin typeface="Arial" charset="0"/>
                <a:ea typeface="ＭＳ Ｐゴシック" charset="0"/>
                <a:cs typeface="ＭＳ Ｐゴシック" charset="0"/>
              </a:rPr>
              <a:t>Vatterott</a:t>
            </a:r>
            <a:r>
              <a:rPr lang="en-US" sz="2000" dirty="0">
                <a:latin typeface="Arial" charset="0"/>
                <a:ea typeface="ＭＳ Ｐゴシック" charset="0"/>
                <a:cs typeface="ＭＳ Ｐゴシック" charset="0"/>
              </a:rPr>
              <a:t>, C., (2007) </a:t>
            </a:r>
            <a:r>
              <a:rPr lang="en-US" sz="2000" i="1" dirty="0">
                <a:latin typeface="Arial" charset="0"/>
                <a:ea typeface="ＭＳ Ｐゴシック" charset="0"/>
                <a:cs typeface="ＭＳ Ｐゴシック" charset="0"/>
              </a:rPr>
              <a:t>Becoming a middle level teacher. </a:t>
            </a:r>
            <a:r>
              <a:rPr lang="en-US" sz="2000" dirty="0">
                <a:latin typeface="Arial" charset="0"/>
                <a:ea typeface="ＭＳ Ｐゴシック" charset="0"/>
                <a:cs typeface="ＭＳ Ｐゴシック" charset="0"/>
              </a:rPr>
              <a:t>Boston: McGraw Hill.</a:t>
            </a:r>
          </a:p>
        </p:txBody>
      </p:sp>
      <p:sp>
        <p:nvSpPr>
          <p:cNvPr id="2" name="Slide Number Placeholder 1"/>
          <p:cNvSpPr>
            <a:spLocks noGrp="1"/>
          </p:cNvSpPr>
          <p:nvPr>
            <p:ph type="sldNum" sz="quarter" idx="12"/>
          </p:nvPr>
        </p:nvSpPr>
        <p:spPr/>
        <p:txBody>
          <a:bodyPr/>
          <a:lstStyle/>
          <a:p>
            <a:pPr>
              <a:defRPr/>
            </a:pPr>
            <a:fld id="{DB111BE0-A8C2-BC47-BFE7-59D51D21981F}" type="slidenum">
              <a:rPr lang="en-US" smtClean="0"/>
              <a:pPr>
                <a:defRPr/>
              </a:pPr>
              <a:t>48</a:t>
            </a:fld>
            <a:endParaRPr lang="en-US"/>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rayon">
  <a:themeElements>
    <a:clrScheme name="Crayon 2">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defRPr>
        </a:defPPr>
      </a:lstStyle>
    </a:lnDef>
  </a:objectDefaults>
  <a:extraClrSchemeLst>
    <a:extraClrScheme>
      <a:clrScheme name="Crayon 1">
        <a:dk1>
          <a:srgbClr val="FFB800"/>
        </a:dk1>
        <a:lt1>
          <a:srgbClr val="FCF56E"/>
        </a:lt1>
        <a:dk2>
          <a:srgbClr val="003366"/>
        </a:dk2>
        <a:lt2>
          <a:srgbClr val="FF0000"/>
        </a:lt2>
        <a:accent1>
          <a:srgbClr val="006666"/>
        </a:accent1>
        <a:accent2>
          <a:srgbClr val="000000"/>
        </a:accent2>
        <a:accent3>
          <a:srgbClr val="AAADB8"/>
        </a:accent3>
        <a:accent4>
          <a:srgbClr val="D7D15D"/>
        </a:accent4>
        <a:accent5>
          <a:srgbClr val="AAB8B8"/>
        </a:accent5>
        <a:accent6>
          <a:srgbClr val="000000"/>
        </a:accent6>
        <a:hlink>
          <a:srgbClr val="00B200"/>
        </a:hlink>
        <a:folHlink>
          <a:srgbClr val="0000FF"/>
        </a:folHlink>
      </a:clrScheme>
      <a:clrMap bg1="dk2" tx1="lt1" bg2="dk1" tx2="lt2" accent1="accent1" accent2="accent2" accent3="accent3" accent4="accent4" accent5="accent5" accent6="accent6" hlink="hlink" folHlink="folHlink"/>
    </a:extraClrScheme>
    <a:extraClrScheme>
      <a:clrScheme name="Crayon 2">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 3">
        <a:dk1>
          <a:srgbClr val="99CCFF"/>
        </a:dk1>
        <a:lt1>
          <a:srgbClr val="FFFFFF"/>
        </a:lt1>
        <a:dk2>
          <a:srgbClr val="A50021"/>
        </a:dk2>
        <a:lt2>
          <a:srgbClr val="FFFFCC"/>
        </a:lt2>
        <a:accent1>
          <a:srgbClr val="FF9900"/>
        </a:accent1>
        <a:accent2>
          <a:srgbClr val="000066"/>
        </a:accent2>
        <a:accent3>
          <a:srgbClr val="CFAAAB"/>
        </a:accent3>
        <a:accent4>
          <a:srgbClr val="DADADA"/>
        </a:accent4>
        <a:accent5>
          <a:srgbClr val="FFCAAA"/>
        </a:accent5>
        <a:accent6>
          <a:srgbClr val="00005C"/>
        </a:accent6>
        <a:hlink>
          <a:srgbClr val="00B200"/>
        </a:hlink>
        <a:folHlink>
          <a:srgbClr val="FFFF00"/>
        </a:folHlink>
      </a:clrScheme>
      <a:clrMap bg1="dk2" tx1="lt1" bg2="dk1" tx2="lt2" accent1="accent1" accent2="accent2" accent3="accent3" accent4="accent4" accent5="accent5" accent6="accent6" hlink="hlink" folHlink="folHlink"/>
    </a:extraClrScheme>
    <a:extraClrScheme>
      <a:clrScheme name="Crayon 4">
        <a:dk1>
          <a:srgbClr val="808000"/>
        </a:dk1>
        <a:lt1>
          <a:srgbClr val="FFFFFF"/>
        </a:lt1>
        <a:dk2>
          <a:srgbClr val="336600"/>
        </a:dk2>
        <a:lt2>
          <a:srgbClr val="FFFFFF"/>
        </a:lt2>
        <a:accent1>
          <a:srgbClr val="003300"/>
        </a:accent1>
        <a:accent2>
          <a:srgbClr val="CCCC00"/>
        </a:accent2>
        <a:accent3>
          <a:srgbClr val="ADB8AA"/>
        </a:accent3>
        <a:accent4>
          <a:srgbClr val="DADADA"/>
        </a:accent4>
        <a:accent5>
          <a:srgbClr val="AAADAA"/>
        </a:accent5>
        <a:accent6>
          <a:srgbClr val="B9B900"/>
        </a:accent6>
        <a:hlink>
          <a:srgbClr val="808000"/>
        </a:hlink>
        <a:folHlink>
          <a:srgbClr val="CCFF33"/>
        </a:folHlink>
      </a:clrScheme>
      <a:clrMap bg1="dk2" tx1="lt1" bg2="dk1" tx2="lt2" accent1="accent1" accent2="accent2" accent3="accent3" accent4="accent4" accent5="accent5" accent6="accent6" hlink="hlink" folHlink="folHlink"/>
    </a:extraClrScheme>
    <a:extraClrScheme>
      <a:clrScheme name="Crayon 5">
        <a:dk1>
          <a:srgbClr val="6666FF"/>
        </a:dk1>
        <a:lt1>
          <a:srgbClr val="FFFFFF"/>
        </a:lt1>
        <a:dk2>
          <a:srgbClr val="000066"/>
        </a:dk2>
        <a:lt2>
          <a:srgbClr val="FFFFFF"/>
        </a:lt2>
        <a:accent1>
          <a:srgbClr val="0000CC"/>
        </a:accent1>
        <a:accent2>
          <a:srgbClr val="FFCC00"/>
        </a:accent2>
        <a:accent3>
          <a:srgbClr val="AAAAB8"/>
        </a:accent3>
        <a:accent4>
          <a:srgbClr val="DADADA"/>
        </a:accent4>
        <a:accent5>
          <a:srgbClr val="AAAAE2"/>
        </a:accent5>
        <a:accent6>
          <a:srgbClr val="E7B900"/>
        </a:accent6>
        <a:hlink>
          <a:srgbClr val="CC3300"/>
        </a:hlink>
        <a:folHlink>
          <a:srgbClr val="CCFF33"/>
        </a:folHlink>
      </a:clrScheme>
      <a:clrMap bg1="dk2" tx1="lt1" bg2="dk1" tx2="lt2" accent1="accent1" accent2="accent2" accent3="accent3" accent4="accent4" accent5="accent5" accent6="accent6" hlink="hlink" folHlink="folHlink"/>
    </a:extraClrScheme>
    <a:extraClrScheme>
      <a:clrScheme name="Crayon 6">
        <a:dk1>
          <a:srgbClr val="000000"/>
        </a:dk1>
        <a:lt1>
          <a:srgbClr val="FFFFFF"/>
        </a:lt1>
        <a:dk2>
          <a:srgbClr val="800080"/>
        </a:dk2>
        <a:lt2>
          <a:srgbClr val="FFFFFF"/>
        </a:lt2>
        <a:accent1>
          <a:srgbClr val="660066"/>
        </a:accent1>
        <a:accent2>
          <a:srgbClr val="FFCC00"/>
        </a:accent2>
        <a:accent3>
          <a:srgbClr val="C0AAC0"/>
        </a:accent3>
        <a:accent4>
          <a:srgbClr val="DADADA"/>
        </a:accent4>
        <a:accent5>
          <a:srgbClr val="B8AAB8"/>
        </a:accent5>
        <a:accent6>
          <a:srgbClr val="E7B900"/>
        </a:accent6>
        <a:hlink>
          <a:srgbClr val="CC3300"/>
        </a:hlink>
        <a:folHlink>
          <a:srgbClr val="FF3300"/>
        </a:folHlink>
      </a:clrScheme>
      <a:clrMap bg1="dk2" tx1="lt1" bg2="dk1" tx2="lt2" accent1="accent1" accent2="accent2" accent3="accent3" accent4="accent4" accent5="accent5" accent6="accent6" hlink="hlink" folHlink="folHlink"/>
    </a:extraClrScheme>
    <a:extraClrScheme>
      <a:clrScheme name="Crayon 7">
        <a:dk1>
          <a:srgbClr val="000000"/>
        </a:dk1>
        <a:lt1>
          <a:srgbClr val="FFFFFF"/>
        </a:lt1>
        <a:dk2>
          <a:srgbClr val="000000"/>
        </a:dk2>
        <a:lt2>
          <a:srgbClr val="3399FF"/>
        </a:lt2>
        <a:accent1>
          <a:srgbClr val="CCFFFF"/>
        </a:accent1>
        <a:accent2>
          <a:srgbClr val="008080"/>
        </a:accent2>
        <a:accent3>
          <a:srgbClr val="FFFFFF"/>
        </a:accent3>
        <a:accent4>
          <a:srgbClr val="000000"/>
        </a:accent4>
        <a:accent5>
          <a:srgbClr val="E2FF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 8">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2004:Templates:Presentations:Designs:Crayon</Template>
  <TotalTime>1088</TotalTime>
  <Words>2314</Words>
  <Application>Microsoft Macintosh PowerPoint</Application>
  <PresentationFormat>On-screen Show (4:3)</PresentationFormat>
  <Paragraphs>290</Paragraphs>
  <Slides>48</Slides>
  <Notes>12</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Crayon</vt:lpstr>
      <vt:lpstr>Middle School Learning Community: An Oxymoron </vt:lpstr>
      <vt:lpstr>Overview of Session</vt:lpstr>
      <vt:lpstr>Introductions Who are We?</vt:lpstr>
      <vt:lpstr>Teaching That Transforms</vt:lpstr>
      <vt:lpstr>Teaching That Transforms</vt:lpstr>
      <vt:lpstr>Teaching That Transforms</vt:lpstr>
      <vt:lpstr>Teaching That Transforms</vt:lpstr>
      <vt:lpstr>Teaching That Transforms</vt:lpstr>
      <vt:lpstr>Ethic of care</vt:lpstr>
      <vt:lpstr>Caring Teacher</vt:lpstr>
      <vt:lpstr>Caring Actions</vt:lpstr>
      <vt:lpstr>Caring Actions</vt:lpstr>
      <vt:lpstr>Actions of Caring Teachers</vt:lpstr>
      <vt:lpstr>Actions of Caring Teachers</vt:lpstr>
      <vt:lpstr>Words of Caring Teachers</vt:lpstr>
      <vt:lpstr>Identify various ways that you demonstrate an Ethic of Care in your classroom </vt:lpstr>
      <vt:lpstr>Restorative Discipline</vt:lpstr>
      <vt:lpstr>Restorative Discipline</vt:lpstr>
      <vt:lpstr>Restorative Discipline</vt:lpstr>
      <vt:lpstr>Restorative Discipline</vt:lpstr>
      <vt:lpstr>Restorative Discipline</vt:lpstr>
      <vt:lpstr>Restorative Discipline</vt:lpstr>
      <vt:lpstr>Restorative Discipline</vt:lpstr>
      <vt:lpstr>PowerPoint Presentation</vt:lpstr>
      <vt:lpstr>Physical Development</vt:lpstr>
      <vt:lpstr>Growth Spurt  </vt:lpstr>
      <vt:lpstr>Skeletal and Muscular Changes</vt:lpstr>
      <vt:lpstr>Skeletal Changes</vt:lpstr>
      <vt:lpstr>Alternatives to Hard Chairs</vt:lpstr>
      <vt:lpstr>PowerPoint Presentation</vt:lpstr>
      <vt:lpstr>Adolescents’ Food Needs </vt:lpstr>
      <vt:lpstr>Piaget’s Four Stages Of Intellectual Development</vt:lpstr>
      <vt:lpstr>Concrete Operational Thought </vt:lpstr>
      <vt:lpstr>Moving from Concrete to Formal Operational Thought</vt:lpstr>
      <vt:lpstr>Concrete Operational Thought </vt:lpstr>
      <vt:lpstr>Concrete Operational Thought </vt:lpstr>
      <vt:lpstr>PowerPoint Presentation</vt:lpstr>
      <vt:lpstr>PowerPoint Presentation</vt:lpstr>
      <vt:lpstr>Developing Learning Activities Responsive to Characteristics of Young Adolescents</vt:lpstr>
      <vt:lpstr>PowerPoint Presentation</vt:lpstr>
      <vt:lpstr>PowerPoint Presentation</vt:lpstr>
      <vt:lpstr>PowerPoint Presentation</vt:lpstr>
      <vt:lpstr>So how will you provide a  community of learning?</vt:lpstr>
      <vt:lpstr>Developmental Characteristics and Instructional Implications  </vt:lpstr>
      <vt:lpstr>Reference List</vt:lpstr>
      <vt:lpstr>Reference List</vt:lpstr>
      <vt:lpstr>Reference List</vt:lpstr>
      <vt:lpstr>Reference List</vt:lpstr>
    </vt:vector>
  </TitlesOfParts>
  <Company>Sandy Brownscombe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Middle School Movement</dc:title>
  <dc:creator>Sandy Brownscombe</dc:creator>
  <cp:lastModifiedBy>Kathy Evans</cp:lastModifiedBy>
  <cp:revision>130</cp:revision>
  <dcterms:created xsi:type="dcterms:W3CDTF">2011-01-13T01:16:42Z</dcterms:created>
  <dcterms:modified xsi:type="dcterms:W3CDTF">2013-03-21T17:35:29Z</dcterms:modified>
</cp:coreProperties>
</file>